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89" r:id="rId3"/>
    <p:sldId id="288" r:id="rId4"/>
    <p:sldId id="296" r:id="rId5"/>
    <p:sldId id="299" r:id="rId6"/>
    <p:sldId id="278" r:id="rId7"/>
    <p:sldId id="286" r:id="rId8"/>
    <p:sldId id="280" r:id="rId9"/>
    <p:sldId id="298" r:id="rId10"/>
    <p:sldId id="293" r:id="rId11"/>
    <p:sldId id="300" r:id="rId12"/>
    <p:sldId id="262" r:id="rId13"/>
  </p:sldIdLst>
  <p:sldSz cx="12192000" cy="6858000"/>
  <p:notesSz cx="6797675" cy="9926638"/>
  <p:embeddedFontLst>
    <p:embeddedFont>
      <p:font typeface="Inter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Light" panose="020B0604020202020204" charset="0"/>
      <p:regular r:id="rId22"/>
      <p:italic r:id="rId23"/>
    </p:embeddedFont>
    <p:embeddedFont>
      <p:font typeface="Montserrat" panose="020B0604020202020204" charset="-52"/>
      <p:regular r:id="rId24"/>
      <p:bold r:id="rId25"/>
      <p:italic r:id="rId26"/>
      <p:boldItalic r:id="rId27"/>
    </p:embeddedFont>
    <p:embeddedFont>
      <p:font typeface="Inter ExtraBold" panose="020B0604020202020204" charset="0"/>
      <p:bold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55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Доронин" initials="ПД" lastIdx="1" clrIdx="0">
    <p:extLst>
      <p:ext uri="{19B8F6BF-5375-455C-9EA6-DF929625EA0E}">
        <p15:presenceInfo xmlns:p15="http://schemas.microsoft.com/office/powerpoint/2012/main" userId="f5e057bf81f2b2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A6A6A"/>
    <a:srgbClr val="888888"/>
    <a:srgbClr val="EFEFEF"/>
    <a:srgbClr val="DCDCDC"/>
    <a:srgbClr val="F1F1F1"/>
    <a:srgbClr val="D5D5D5"/>
    <a:srgbClr val="0D0D0D"/>
    <a:srgbClr val="585858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121" autoAdjust="0"/>
  </p:normalViewPr>
  <p:slideViewPr>
    <p:cSldViewPr snapToGrid="0" showGuides="1">
      <p:cViewPr varScale="1">
        <p:scale>
          <a:sx n="101" d="100"/>
          <a:sy n="101" d="100"/>
        </p:scale>
        <p:origin x="954" y="114"/>
      </p:cViewPr>
      <p:guideLst>
        <p:guide orient="horz" pos="255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logub\Documents\&#1046;&#1050;&#1061;\&#1043;&#1088;&#1072;&#1092;&#1080;&#1082;%20&#1088;&#1086;&#1089;&#1090;&#1072;%20&#1095;&#1080;&#1089;&#1083;&#1072;%20&#1082;&#1086;&#1084;&#1087;&#1072;&#1085;&#1080;&#1081;%20&#1046;&#1050;&#1061;%20&#1074;%20&#1089;&#1080;&#1089;&#1090;&#1077;&#1084;&#1077;%20&#1057;&#1055;&#1056;&#1048;&#1053;&#1058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47470102208093E-2"/>
          <c:y val="0.15257327763140535"/>
          <c:w val="0.9119106868716883"/>
          <c:h val="0.71283371881885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Графики!$F$2</c:f>
              <c:strCache>
                <c:ptCount val="1"/>
                <c:pt idx="0">
                  <c:v>рост кол-ва  компаний за год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4.81469276692836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17-4DFF-9B71-ADE682C3A1F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5723270440251573E-3"/>
                  <c:y val="5.3842388644150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17-4DFF-9B71-ADE682C3A1F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9361712525464068E-16"/>
                  <c:y val="4.0599295122161941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17-4DFF-9B71-ADE682C3A1F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3201320132013201E-3"/>
                  <c:y val="-4.0774719673803243E-3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17-4DFF-9B71-ADE682C3A1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Графики!$E$3:$E$22</c:f>
              <c:strCache>
                <c:ptCount val="20"/>
                <c:pt idx="0">
                  <c:v>2007г</c:v>
                </c:pt>
                <c:pt idx="1">
                  <c:v>2008г</c:v>
                </c:pt>
                <c:pt idx="2">
                  <c:v>2009г</c:v>
                </c:pt>
                <c:pt idx="3">
                  <c:v>2010г</c:v>
                </c:pt>
                <c:pt idx="4">
                  <c:v>2011г</c:v>
                </c:pt>
                <c:pt idx="5">
                  <c:v>2012г</c:v>
                </c:pt>
                <c:pt idx="6">
                  <c:v>2013г</c:v>
                </c:pt>
                <c:pt idx="7">
                  <c:v>2014г</c:v>
                </c:pt>
                <c:pt idx="8">
                  <c:v>2015г</c:v>
                </c:pt>
                <c:pt idx="9">
                  <c:v>2016г</c:v>
                </c:pt>
                <c:pt idx="10">
                  <c:v>2017г</c:v>
                </c:pt>
                <c:pt idx="11">
                  <c:v>2018г</c:v>
                </c:pt>
                <c:pt idx="12">
                  <c:v>2019г</c:v>
                </c:pt>
                <c:pt idx="13">
                  <c:v>2020г</c:v>
                </c:pt>
                <c:pt idx="14">
                  <c:v>2021г</c:v>
                </c:pt>
                <c:pt idx="15">
                  <c:v>2022г</c:v>
                </c:pt>
                <c:pt idx="16">
                  <c:v>2023г</c:v>
                </c:pt>
                <c:pt idx="17">
                  <c:v>2024г</c:v>
                </c:pt>
                <c:pt idx="18">
                  <c:v>2025г</c:v>
                </c:pt>
                <c:pt idx="19">
                  <c:v>2026г</c:v>
                </c:pt>
              </c:strCache>
            </c:strRef>
          </c:cat>
          <c:val>
            <c:numRef>
              <c:f>Графики!$F$3:$F$22</c:f>
              <c:numCache>
                <c:formatCode>General</c:formatCode>
                <c:ptCount val="20"/>
                <c:pt idx="0">
                  <c:v>13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9</c:v>
                </c:pt>
                <c:pt idx="5">
                  <c:v>17</c:v>
                </c:pt>
                <c:pt idx="6">
                  <c:v>15</c:v>
                </c:pt>
                <c:pt idx="7">
                  <c:v>35</c:v>
                </c:pt>
                <c:pt idx="8">
                  <c:v>57</c:v>
                </c:pt>
                <c:pt idx="9">
                  <c:v>66</c:v>
                </c:pt>
                <c:pt idx="10">
                  <c:v>53</c:v>
                </c:pt>
                <c:pt idx="11">
                  <c:v>39</c:v>
                </c:pt>
                <c:pt idx="12">
                  <c:v>29</c:v>
                </c:pt>
                <c:pt idx="13">
                  <c:v>33</c:v>
                </c:pt>
                <c:pt idx="14">
                  <c:v>18</c:v>
                </c:pt>
                <c:pt idx="15">
                  <c:v>-4</c:v>
                </c:pt>
                <c:pt idx="16">
                  <c:v>-6</c:v>
                </c:pt>
                <c:pt idx="17">
                  <c:v>-8</c:v>
                </c:pt>
                <c:pt idx="18">
                  <c:v>41</c:v>
                </c:pt>
                <c:pt idx="1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17-4DFF-9B71-ADE682C3A1FC}"/>
            </c:ext>
          </c:extLst>
        </c:ser>
        <c:ser>
          <c:idx val="1"/>
          <c:order val="1"/>
          <c:tx>
            <c:strRef>
              <c:f>Графики!$G$2</c:f>
              <c:strCache>
                <c:ptCount val="1"/>
                <c:pt idx="0">
                  <c:v>Количество нараст итогом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0"/>
                  <c:y val="1.25570190297268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17-4DFF-9B71-ADE682C3A1F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530265124244521E-16"/>
                  <c:y val="7.11338979353021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17-4DFF-9B71-ADE682C3A1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Графики!$E$3:$E$22</c:f>
              <c:strCache>
                <c:ptCount val="20"/>
                <c:pt idx="0">
                  <c:v>2007г</c:v>
                </c:pt>
                <c:pt idx="1">
                  <c:v>2008г</c:v>
                </c:pt>
                <c:pt idx="2">
                  <c:v>2009г</c:v>
                </c:pt>
                <c:pt idx="3">
                  <c:v>2010г</c:v>
                </c:pt>
                <c:pt idx="4">
                  <c:v>2011г</c:v>
                </c:pt>
                <c:pt idx="5">
                  <c:v>2012г</c:v>
                </c:pt>
                <c:pt idx="6">
                  <c:v>2013г</c:v>
                </c:pt>
                <c:pt idx="7">
                  <c:v>2014г</c:v>
                </c:pt>
                <c:pt idx="8">
                  <c:v>2015г</c:v>
                </c:pt>
                <c:pt idx="9">
                  <c:v>2016г</c:v>
                </c:pt>
                <c:pt idx="10">
                  <c:v>2017г</c:v>
                </c:pt>
                <c:pt idx="11">
                  <c:v>2018г</c:v>
                </c:pt>
                <c:pt idx="12">
                  <c:v>2019г</c:v>
                </c:pt>
                <c:pt idx="13">
                  <c:v>2020г</c:v>
                </c:pt>
                <c:pt idx="14">
                  <c:v>2021г</c:v>
                </c:pt>
                <c:pt idx="15">
                  <c:v>2022г</c:v>
                </c:pt>
                <c:pt idx="16">
                  <c:v>2023г</c:v>
                </c:pt>
                <c:pt idx="17">
                  <c:v>2024г</c:v>
                </c:pt>
                <c:pt idx="18">
                  <c:v>2025г</c:v>
                </c:pt>
                <c:pt idx="19">
                  <c:v>2026г</c:v>
                </c:pt>
              </c:strCache>
            </c:strRef>
          </c:cat>
          <c:val>
            <c:numRef>
              <c:f>Графики!$G$3:$G$22</c:f>
              <c:numCache>
                <c:formatCode>General</c:formatCode>
                <c:ptCount val="20"/>
                <c:pt idx="0">
                  <c:v>13</c:v>
                </c:pt>
                <c:pt idx="1">
                  <c:v>16</c:v>
                </c:pt>
                <c:pt idx="2">
                  <c:v>22</c:v>
                </c:pt>
                <c:pt idx="3">
                  <c:v>26</c:v>
                </c:pt>
                <c:pt idx="4">
                  <c:v>35</c:v>
                </c:pt>
                <c:pt idx="5">
                  <c:v>52</c:v>
                </c:pt>
                <c:pt idx="6">
                  <c:v>67</c:v>
                </c:pt>
                <c:pt idx="7">
                  <c:v>102</c:v>
                </c:pt>
                <c:pt idx="8">
                  <c:v>159</c:v>
                </c:pt>
                <c:pt idx="9">
                  <c:v>225</c:v>
                </c:pt>
                <c:pt idx="10">
                  <c:v>278</c:v>
                </c:pt>
                <c:pt idx="11">
                  <c:v>317</c:v>
                </c:pt>
                <c:pt idx="12">
                  <c:v>346</c:v>
                </c:pt>
                <c:pt idx="13">
                  <c:v>379</c:v>
                </c:pt>
                <c:pt idx="14">
                  <c:v>397</c:v>
                </c:pt>
                <c:pt idx="15">
                  <c:v>393</c:v>
                </c:pt>
                <c:pt idx="16">
                  <c:v>387</c:v>
                </c:pt>
                <c:pt idx="17">
                  <c:v>379</c:v>
                </c:pt>
                <c:pt idx="18">
                  <c:v>420</c:v>
                </c:pt>
                <c:pt idx="19">
                  <c:v>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17-4DFF-9B71-ADE682C3A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0537280"/>
        <c:axId val="220531296"/>
      </c:barChart>
      <c:catAx>
        <c:axId val="2205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531296"/>
        <c:crosses val="autoZero"/>
        <c:auto val="1"/>
        <c:lblAlgn val="ctr"/>
        <c:lblOffset val="100"/>
        <c:tickMarkSkip val="1"/>
        <c:noMultiLvlLbl val="0"/>
      </c:catAx>
      <c:valAx>
        <c:axId val="2205312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53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364003014474678"/>
          <c:y val="0.91867274000190158"/>
          <c:w val="0.3881311816220992"/>
          <c:h val="3.276938900749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25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D99C-F610-4473-BF29-F9A9564CFC8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5940-3C2C-42B3-A818-4032A8B5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30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75506-9132-4EF4-87D0-465FB2F68EC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EA5D-CB19-4BC7-95A6-9FF7722D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2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7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9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7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6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8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1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1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6AD5-5852-4FFF-9BA5-D749DD21ED4B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6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F1B9-F93D-4C3B-9301-586871A01F90}" type="datetime1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6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1C11-CB0E-4D98-9501-99379218AD70}" type="datetime1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3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711-E070-483B-B77C-1BE79E79386D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1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51BE-4EFF-48CE-AF8A-E26F1FE440E0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2001"/>
            <a:ext cx="11522075" cy="1080000"/>
          </a:xfr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krasinform.ru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fld id="{2F2E9B3A-A92D-49C0-865F-9489891915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ED545E-B792-4C66-B0E8-C1DA6A0D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4" y="6422842"/>
            <a:ext cx="1439862" cy="2419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A079213-3E0C-4D8F-B41F-DB7E9ABAE157}"/>
              </a:ext>
            </a:extLst>
          </p:cNvPr>
          <p:cNvSpPr/>
          <p:nvPr userDrawn="1"/>
        </p:nvSpPr>
        <p:spPr>
          <a:xfrm rot="10800000" flipV="1">
            <a:off x="334962" y="0"/>
            <a:ext cx="1800225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7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2001"/>
            <a:ext cx="11522075" cy="1080000"/>
          </a:xfrm>
        </p:spPr>
        <p:txBody>
          <a:bodyPr lIns="0" tIns="0" rIns="0" bIns="0">
            <a:no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krasinform.ru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fld id="{2F2E9B3A-A92D-49C0-865F-9489891915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ED545E-B792-4C66-B0E8-C1DA6A0D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4" y="6422842"/>
            <a:ext cx="1439862" cy="2419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A079213-3E0C-4D8F-B41F-DB7E9ABAE157}"/>
              </a:ext>
            </a:extLst>
          </p:cNvPr>
          <p:cNvSpPr/>
          <p:nvPr userDrawn="1"/>
        </p:nvSpPr>
        <p:spPr>
          <a:xfrm rot="10800000" flipV="1">
            <a:off x="5195888" y="0"/>
            <a:ext cx="1800225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3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28BB4E-DB11-4890-B3D0-EC2480FC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052" y="72000"/>
            <a:ext cx="8281986" cy="1080000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04F0A5-76AB-4BE4-84E7-AFA888FE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629B44-02DB-4DCD-8090-E74A38A0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A5C1D6-63CA-436C-8C83-115310097CF9}"/>
              </a:ext>
            </a:extLst>
          </p:cNvPr>
          <p:cNvSpPr/>
          <p:nvPr userDrawn="1"/>
        </p:nvSpPr>
        <p:spPr>
          <a:xfrm rot="10800000" flipV="1">
            <a:off x="3575050" y="0"/>
            <a:ext cx="1800225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4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52C6-28D9-4431-BBFA-7645DF80502A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1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2BE-6BB1-47A8-94CF-F82446F7392C}" type="datetime1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3025"/>
            <a:ext cx="10515600" cy="1080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6EF4-F153-4F10-AF51-AAC4E19D58EE}" type="datetime1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5EB-E299-40EB-BD05-289F86A589A8}" type="datetime1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0BB9-A439-4F25-865E-F4A6AF63962E}" type="datetime1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2000"/>
            <a:ext cx="11522075" cy="10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DEF5-B29F-4F8F-AA06-3EB005F2823F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138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2F2E9B3A-A92D-49C0-865F-948989191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9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Roboto Light" panose="02000000000000000000" pitchFamily="2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613">
          <p15:clr>
            <a:srgbClr val="F26B43"/>
          </p15:clr>
        </p15:guide>
        <p15:guide id="3" pos="3386">
          <p15:clr>
            <a:srgbClr val="F26B43"/>
          </p15:clr>
        </p15:guide>
        <p15:guide id="4" pos="3160">
          <p15:clr>
            <a:srgbClr val="F26B43"/>
          </p15:clr>
        </p15:guide>
        <p15:guide id="5" pos="2933">
          <p15:clr>
            <a:srgbClr val="F26B43"/>
          </p15:clr>
        </p15:guide>
        <p15:guide id="6" pos="2706">
          <p15:clr>
            <a:srgbClr val="F26B43"/>
          </p15:clr>
        </p15:guide>
        <p15:guide id="7" pos="2479">
          <p15:clr>
            <a:srgbClr val="F26B43"/>
          </p15:clr>
        </p15:guide>
        <p15:guide id="8" pos="2252">
          <p15:clr>
            <a:srgbClr val="F26B43"/>
          </p15:clr>
        </p15:guide>
        <p15:guide id="9" pos="2026">
          <p15:clr>
            <a:srgbClr val="F26B43"/>
          </p15:clr>
        </p15:guide>
        <p15:guide id="10" pos="1799">
          <p15:clr>
            <a:srgbClr val="F26B43"/>
          </p15:clr>
        </p15:guide>
        <p15:guide id="11" pos="1572">
          <p15:clr>
            <a:srgbClr val="F26B43"/>
          </p15:clr>
        </p15:guide>
        <p15:guide id="12" pos="1345">
          <p15:clr>
            <a:srgbClr val="F26B43"/>
          </p15:clr>
        </p15:guide>
        <p15:guide id="13" pos="1118">
          <p15:clr>
            <a:srgbClr val="F26B43"/>
          </p15:clr>
        </p15:guide>
        <p15:guide id="14" pos="892">
          <p15:clr>
            <a:srgbClr val="F26B43"/>
          </p15:clr>
        </p15:guide>
        <p15:guide id="15" pos="665">
          <p15:clr>
            <a:srgbClr val="F26B43"/>
          </p15:clr>
        </p15:guide>
        <p15:guide id="16" pos="438">
          <p15:clr>
            <a:srgbClr val="F26B43"/>
          </p15:clr>
        </p15:guide>
        <p15:guide id="17" pos="211">
          <p15:clr>
            <a:srgbClr val="F26B43"/>
          </p15:clr>
        </p15:guide>
        <p15:guide id="18" pos="4067">
          <p15:clr>
            <a:srgbClr val="F26B43"/>
          </p15:clr>
        </p15:guide>
        <p15:guide id="19" pos="4294">
          <p15:clr>
            <a:srgbClr val="F26B43"/>
          </p15:clr>
        </p15:guide>
        <p15:guide id="20" pos="4520">
          <p15:clr>
            <a:srgbClr val="F26B43"/>
          </p15:clr>
        </p15:guide>
        <p15:guide id="21" pos="4747">
          <p15:clr>
            <a:srgbClr val="F26B43"/>
          </p15:clr>
        </p15:guide>
        <p15:guide id="22" pos="4974">
          <p15:clr>
            <a:srgbClr val="F26B43"/>
          </p15:clr>
        </p15:guide>
        <p15:guide id="23" pos="5201">
          <p15:clr>
            <a:srgbClr val="F26B43"/>
          </p15:clr>
        </p15:guide>
        <p15:guide id="24" pos="5428">
          <p15:clr>
            <a:srgbClr val="F26B43"/>
          </p15:clr>
        </p15:guide>
        <p15:guide id="25" pos="5654">
          <p15:clr>
            <a:srgbClr val="F26B43"/>
          </p15:clr>
        </p15:guide>
        <p15:guide id="26" pos="5881">
          <p15:clr>
            <a:srgbClr val="F26B43"/>
          </p15:clr>
        </p15:guide>
        <p15:guide id="27" pos="6108">
          <p15:clr>
            <a:srgbClr val="F26B43"/>
          </p15:clr>
        </p15:guide>
        <p15:guide id="28" pos="6335">
          <p15:clr>
            <a:srgbClr val="F26B43"/>
          </p15:clr>
        </p15:guide>
        <p15:guide id="29" pos="6562">
          <p15:clr>
            <a:srgbClr val="F26B43"/>
          </p15:clr>
        </p15:guide>
        <p15:guide id="30" pos="6788">
          <p15:clr>
            <a:srgbClr val="F26B43"/>
          </p15:clr>
        </p15:guide>
        <p15:guide id="31" pos="7015">
          <p15:clr>
            <a:srgbClr val="F26B43"/>
          </p15:clr>
        </p15:guide>
        <p15:guide id="32" pos="7242">
          <p15:clr>
            <a:srgbClr val="F26B43"/>
          </p15:clr>
        </p15:guide>
        <p15:guide id="33" pos="7469">
          <p15:clr>
            <a:srgbClr val="F26B43"/>
          </p15:clr>
        </p15:guide>
        <p15:guide id="3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rasinform.ru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://www.krasinfor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sv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3.jpe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24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10" Type="http://schemas.openxmlformats.org/officeDocument/2006/relationships/image" Target="../media/image17.png"/><Relationship Id="rId19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19.sv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утуристическая архитектура здания в черно-белом цвете - обои на рабочий  стол">
            <a:extLst>
              <a:ext uri="{FF2B5EF4-FFF2-40B4-BE49-F238E27FC236}">
                <a16:creationId xmlns:a16="http://schemas.microsoft.com/office/drawing/2014/main" xmlns="" id="{C7DCB7DA-2CB1-405C-B132-E3B3AC151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3"/>
          <a:stretch/>
        </p:blipFill>
        <p:spPr bwMode="auto">
          <a:xfrm>
            <a:off x="0" y="0"/>
            <a:ext cx="12192000" cy="43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xmlns="" id="{ADEC37C4-0CEB-4F5E-8FDF-64E19EF95BA3}"/>
              </a:ext>
            </a:extLst>
          </p:cNvPr>
          <p:cNvSpPr/>
          <p:nvPr/>
        </p:nvSpPr>
        <p:spPr>
          <a:xfrm flipV="1">
            <a:off x="8563425" y="4041058"/>
            <a:ext cx="3338288" cy="2031324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xmlns="" id="{839AE44A-DCD5-497B-946A-0282D0BD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87" y="4695372"/>
            <a:ext cx="7300682" cy="156754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200" b="1" kern="0" dirty="0">
                <a:solidFill>
                  <a:srgbClr val="5B5B5B"/>
                </a:solidFill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Единая Городская Информационная </a:t>
            </a:r>
            <a:endParaRPr lang="en-US" sz="2200" b="1" kern="0" dirty="0">
              <a:solidFill>
                <a:srgbClr val="5B5B5B"/>
              </a:solidFill>
              <a:latin typeface="Montserrat" panose="00000500000000000000" pitchFamily="2" charset="-52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200" b="1" kern="0" dirty="0">
                <a:solidFill>
                  <a:srgbClr val="5B5B5B"/>
                </a:solidFill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Расчетная Система «СПРИНТ-ЖКХ»</a:t>
            </a:r>
            <a:r>
              <a:rPr lang="en-US" sz="2200" b="1" kern="0" dirty="0">
                <a:solidFill>
                  <a:srgbClr val="5B5B5B"/>
                </a:solidFill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ru-RU" sz="2200" b="1" kern="0" dirty="0">
                <a:solidFill>
                  <a:srgbClr val="5B5B5B"/>
                </a:solidFill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для автоматизации деятельности в сфере услуг ЖКХ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CB71B5-8AA5-4820-B9E7-0524A7111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13E51E-E4B6-47FF-A90A-3B2C5FDB9865}"/>
              </a:ext>
            </a:extLst>
          </p:cNvPr>
          <p:cNvSpPr txBox="1"/>
          <p:nvPr/>
        </p:nvSpPr>
        <p:spPr>
          <a:xfrm>
            <a:off x="8481079" y="4207477"/>
            <a:ext cx="3420634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ЕГИРСС «Спринт</a:t>
            </a:r>
            <a:r>
              <a:rPr lang="en-US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</a:t>
            </a:r>
            <a:r>
              <a:rPr lang="ru-RU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ЖКХ»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100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Лучших т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оваров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России</a:t>
            </a:r>
            <a:endParaRPr lang="ru-RU" sz="2400" b="1" i="0" dirty="0">
              <a:solidFill>
                <a:schemeClr val="bg1"/>
              </a:solidFill>
              <a:effectLst/>
              <a:latin typeface="Montserrat" panose="00000500000000000000" pitchFamily="2" charset="-52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algn="ctr"/>
            <a:endParaRPr lang="ru-RU" b="1" i="0" dirty="0">
              <a:solidFill>
                <a:schemeClr val="bg1"/>
              </a:solidFill>
              <a:effectLst/>
              <a:latin typeface="Montserrat" panose="00000500000000000000" pitchFamily="2" charset="-52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Montserrat" panose="00000500000000000000" pitchFamily="2" charset="-52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1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один усеченный угол 15">
            <a:extLst>
              <a:ext uri="{FF2B5EF4-FFF2-40B4-BE49-F238E27FC236}">
                <a16:creationId xmlns:a16="http://schemas.microsoft.com/office/drawing/2014/main" xmlns="" id="{3445AF42-AC98-43DE-9F74-2E50CC2B556C}"/>
              </a:ext>
            </a:extLst>
          </p:cNvPr>
          <p:cNvSpPr/>
          <p:nvPr/>
        </p:nvSpPr>
        <p:spPr>
          <a:xfrm rot="216000000">
            <a:off x="3583556" y="2197756"/>
            <a:ext cx="5016718" cy="3043406"/>
          </a:xfrm>
          <a:prstGeom prst="snip1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B072932-9E83-4928-9B35-3216300A7AC0}"/>
              </a:ext>
            </a:extLst>
          </p:cNvPr>
          <p:cNvSpPr/>
          <p:nvPr/>
        </p:nvSpPr>
        <p:spPr>
          <a:xfrm>
            <a:off x="-1" y="0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080" y="673185"/>
            <a:ext cx="6827837" cy="1524571"/>
          </a:xfrm>
        </p:spPr>
        <p:txBody>
          <a:bodyPr/>
          <a:lstStyle/>
          <a:p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Наличие инфраструктуры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A178B2-7981-45CA-B362-AA28BCB2DE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77D8BFA-F3D9-44DC-82F0-95438C7B5C08}"/>
              </a:ext>
            </a:extLst>
          </p:cNvPr>
          <p:cNvSpPr/>
          <p:nvPr/>
        </p:nvSpPr>
        <p:spPr>
          <a:xfrm>
            <a:off x="0" y="6327951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один усеченный угол 17">
            <a:extLst>
              <a:ext uri="{FF2B5EF4-FFF2-40B4-BE49-F238E27FC236}">
                <a16:creationId xmlns:a16="http://schemas.microsoft.com/office/drawing/2014/main" xmlns="" id="{80A26642-35A5-4512-9FD1-8B6ADDE82F2A}"/>
              </a:ext>
            </a:extLst>
          </p:cNvPr>
          <p:cNvSpPr/>
          <p:nvPr/>
        </p:nvSpPr>
        <p:spPr>
          <a:xfrm flipV="1">
            <a:off x="7938086" y="3550415"/>
            <a:ext cx="3791799" cy="2753107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331FE2-F72F-4691-913A-39F5684F3EE1}"/>
              </a:ext>
            </a:extLst>
          </p:cNvPr>
          <p:cNvSpPr txBox="1"/>
          <p:nvPr/>
        </p:nvSpPr>
        <p:spPr>
          <a:xfrm>
            <a:off x="8041324" y="3651674"/>
            <a:ext cx="3585322" cy="200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</a:pP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Собственное оборудование: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Для цифровой печати высокой производительности.</a:t>
            </a:r>
            <a:endParaRPr lang="en-US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По изготовлению бесконвертных отправлений платежных документов.</a:t>
            </a:r>
          </a:p>
        </p:txBody>
      </p:sp>
      <p:sp>
        <p:nvSpPr>
          <p:cNvPr id="15" name="Прямоугольник: один усеченный угол 14">
            <a:extLst>
              <a:ext uri="{FF2B5EF4-FFF2-40B4-BE49-F238E27FC236}">
                <a16:creationId xmlns:a16="http://schemas.microsoft.com/office/drawing/2014/main" xmlns="" id="{69196DF7-8417-4339-9876-660BD1AE48D3}"/>
              </a:ext>
            </a:extLst>
          </p:cNvPr>
          <p:cNvSpPr/>
          <p:nvPr/>
        </p:nvSpPr>
        <p:spPr>
          <a:xfrm flipV="1">
            <a:off x="414680" y="3550415"/>
            <a:ext cx="3791799" cy="2753107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3A7823-071D-48E8-B413-E994731C61A2}"/>
              </a:ext>
            </a:extLst>
          </p:cNvPr>
          <p:cNvSpPr txBox="1"/>
          <p:nvPr/>
        </p:nvSpPr>
        <p:spPr>
          <a:xfrm>
            <a:off x="522769" y="3651674"/>
            <a:ext cx="3490008" cy="190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Собственная инфраструктура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для размещения вычислительных ресурсов и систем хранения данных необходимой мощности.</a:t>
            </a:r>
          </a:p>
        </p:txBody>
      </p:sp>
    </p:spTree>
    <p:extLst>
      <p:ext uri="{BB962C8B-B14F-4D97-AF65-F5344CB8AC3E}">
        <p14:creationId xmlns:p14="http://schemas.microsoft.com/office/powerpoint/2010/main" val="118609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D53E31-21B7-421F-9A9A-3BF24585C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37" y="1517640"/>
            <a:ext cx="7474263" cy="534036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E9DCE3-6C48-427C-A213-D7BF9E79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E5C091E-D2D9-41DF-A436-EB4E3E2E67D0}"/>
              </a:ext>
            </a:extLst>
          </p:cNvPr>
          <p:cNvSpPr/>
          <p:nvPr/>
        </p:nvSpPr>
        <p:spPr>
          <a:xfrm>
            <a:off x="-1" y="0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3951BEA-EB78-41EE-8639-1A81B621CDEC}"/>
              </a:ext>
            </a:extLst>
          </p:cNvPr>
          <p:cNvSpPr/>
          <p:nvPr/>
        </p:nvSpPr>
        <p:spPr>
          <a:xfrm>
            <a:off x="0" y="6327951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E8914F-102F-4D05-B01A-61A0E7933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13" name="Прямоугольник: один усеченный угол 12">
            <a:extLst>
              <a:ext uri="{FF2B5EF4-FFF2-40B4-BE49-F238E27FC236}">
                <a16:creationId xmlns:a16="http://schemas.microsoft.com/office/drawing/2014/main" xmlns="" id="{A0727A77-6507-4AF6-A834-6EEC74FEB3D8}"/>
              </a:ext>
            </a:extLst>
          </p:cNvPr>
          <p:cNvSpPr/>
          <p:nvPr/>
        </p:nvSpPr>
        <p:spPr>
          <a:xfrm flipV="1">
            <a:off x="290286" y="2796445"/>
            <a:ext cx="5530411" cy="2893809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С-Терра Бел — СКЗИ и защита информации | Bel VPN решения">
            <a:extLst>
              <a:ext uri="{FF2B5EF4-FFF2-40B4-BE49-F238E27FC236}">
                <a16:creationId xmlns:a16="http://schemas.microsoft.com/office/drawing/2014/main" xmlns="" id="{2FBF7645-0CD1-4692-A6B0-3D76543E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1890028"/>
            <a:ext cx="2310581" cy="6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EF97B0-3BD1-45A3-BD74-5B889974E5EF}"/>
              </a:ext>
            </a:extLst>
          </p:cNvPr>
          <p:cNvSpPr txBox="1"/>
          <p:nvPr/>
        </p:nvSpPr>
        <p:spPr>
          <a:xfrm>
            <a:off x="411833" y="2942351"/>
            <a:ext cx="53042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АО «</a:t>
            </a:r>
            <a:r>
              <a:rPr lang="ru-RU" sz="1600" b="1" i="0" dirty="0" err="1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КрасИнформ</a:t>
            </a:r>
            <a:r>
              <a:rPr lang="ru-RU" sz="1600" b="1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» </a:t>
            </a:r>
            <a:r>
              <a:rPr lang="ru-RU" sz="1600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расширяет портфель </a:t>
            </a:r>
            <a:r>
              <a:rPr lang="ru-RU" sz="1600" i="0" dirty="0" err="1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импортонезависимых</a:t>
            </a:r>
            <a:r>
              <a:rPr lang="ru-RU" sz="1600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 решений в партнерстве с вендором </a:t>
            </a:r>
            <a:r>
              <a:rPr lang="ru-RU" sz="1600" b="1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«С-Терра». </a:t>
            </a:r>
            <a:endParaRPr lang="en-US" sz="1600" b="1" i="0" dirty="0">
              <a:solidFill>
                <a:srgbClr val="FFFFFF"/>
              </a:solidFill>
              <a:effectLst/>
              <a:latin typeface="Montserrat" panose="00000500000000000000" pitchFamily="2" charset="-52"/>
            </a:endParaRPr>
          </a:p>
          <a:p>
            <a:endParaRPr lang="en-US" sz="1600" dirty="0">
              <a:solidFill>
                <a:srgbClr val="FFFFFF"/>
              </a:solidFill>
              <a:latin typeface="Montserrat" panose="00000500000000000000" pitchFamily="2" charset="-52"/>
            </a:endParaRPr>
          </a:p>
          <a:p>
            <a:r>
              <a:rPr lang="ru-RU" sz="1600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Мы предлагаем сертифицированные средства сетевой защиты (VPN, МЭ), входящие в реестр отечественного ПО. Это позволит вашей компании обеспечить безопасность каналов связи, выполнить требования </a:t>
            </a:r>
            <a:r>
              <a:rPr lang="ru-RU" sz="1600" b="1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152-ФЗ</a:t>
            </a:r>
            <a:r>
              <a:rPr lang="ru-RU" sz="1600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  <a:t> и регуляторов в рамках импортозамещения.</a:t>
            </a:r>
            <a:endParaRPr lang="ru-RU" sz="16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1D095A-82B6-4661-A085-48FE75F6C21D}"/>
              </a:ext>
            </a:extLst>
          </p:cNvPr>
          <p:cNvSpPr txBox="1"/>
          <p:nvPr/>
        </p:nvSpPr>
        <p:spPr>
          <a:xfrm>
            <a:off x="3063968" y="56865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B5B5B"/>
                </a:solidFill>
                <a:latin typeface="Montserrat" panose="00000500000000000000" pitchFamily="2" charset="-52"/>
              </a:rPr>
              <a:t>Кибербезопасность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5368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chitects Advisory Association NSW">
            <a:extLst>
              <a:ext uri="{FF2B5EF4-FFF2-40B4-BE49-F238E27FC236}">
                <a16:creationId xmlns:a16="http://schemas.microsoft.com/office/drawing/2014/main" xmlns="" id="{BEC357CA-8A28-4444-BD7E-2F462B0A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1253"/>
            <a:ext cx="12192000" cy="81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один усеченный угол 8">
            <a:extLst>
              <a:ext uri="{FF2B5EF4-FFF2-40B4-BE49-F238E27FC236}">
                <a16:creationId xmlns:a16="http://schemas.microsoft.com/office/drawing/2014/main" xmlns="" id="{EBC291A0-6995-4288-A130-5D70DB8131A3}"/>
              </a:ext>
            </a:extLst>
          </p:cNvPr>
          <p:cNvSpPr/>
          <p:nvPr/>
        </p:nvSpPr>
        <p:spPr>
          <a:xfrm flipV="1">
            <a:off x="290287" y="1757577"/>
            <a:ext cx="4393935" cy="2381803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3002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6265608-2F19-4115-A2F0-128FC673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657" y="145755"/>
            <a:ext cx="4666686" cy="1136701"/>
          </a:xfrm>
        </p:spPr>
        <p:txBody>
          <a:bodyPr/>
          <a:lstStyle/>
          <a:p>
            <a:r>
              <a:rPr lang="ru-RU" sz="3600" b="1" dirty="0">
                <a:solidFill>
                  <a:srgbClr val="5B5B5B"/>
                </a:solidFill>
                <a:latin typeface="Montserrat" panose="00000500000000000000" pitchFamily="2" charset="-52"/>
              </a:rPr>
              <a:t>Свяжитесь с 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79" y="1944032"/>
            <a:ext cx="4270244" cy="1968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  <a:t>660017, г. Красноярск, ул. Урицкого, 124Б </a:t>
            </a:r>
            <a:b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  <a:t>Тел.: +7 (391) 256-80-87, 256-80-00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  <a:t>Факс: +7 (391) 256-80-86 </a:t>
            </a:r>
            <a:b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info@krasinform.ru</a:t>
            </a:r>
            <a: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br>
              <a:rPr lang="ru-RU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b="1" u="sng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www.krasinform.ru</a:t>
            </a:r>
            <a:r>
              <a:rPr lang="ru-RU" b="1" u="sng" dirty="0">
                <a:solidFill>
                  <a:schemeClr val="bg1"/>
                </a:solidFill>
                <a:effectLst/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endParaRPr lang="ru-RU" b="1" u="sng" dirty="0">
              <a:solidFill>
                <a:schemeClr val="bg1"/>
              </a:solidFill>
              <a:latin typeface="Montserrat" panose="00000500000000000000" pitchFamily="2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726B3A-39B6-4F03-87FC-C1056B0B26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A4FF34EA-3337-4E93-B743-13BD2B857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76884" r="50474" b="12831"/>
          <a:stretch/>
        </p:blipFill>
        <p:spPr bwMode="auto">
          <a:xfrm flipH="1">
            <a:off x="5813604" y="6111065"/>
            <a:ext cx="2106372" cy="74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D2B0770-5955-45AD-9E43-EE4FA2686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r="10621" b="12831"/>
          <a:stretch/>
        </p:blipFill>
        <p:spPr bwMode="auto">
          <a:xfrm>
            <a:off x="7919976" y="527601"/>
            <a:ext cx="4277032" cy="63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405" y="530541"/>
            <a:ext cx="5670909" cy="1080000"/>
          </a:xfrm>
        </p:spPr>
        <p:txBody>
          <a:bodyPr/>
          <a:lstStyle/>
          <a:p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Область применения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>
                <a:latin typeface="Montserrat" panose="00000500000000000000" pitchFamily="2" charset="-52"/>
              </a:rPr>
              <a:pPr/>
              <a:t>2</a:t>
            </a:fld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F9CB2D-E733-4BFD-AA00-24CA5CBF9F2E}"/>
              </a:ext>
            </a:extLst>
          </p:cNvPr>
          <p:cNvSpPr/>
          <p:nvPr/>
        </p:nvSpPr>
        <p:spPr>
          <a:xfrm>
            <a:off x="0" y="6327951"/>
            <a:ext cx="2310581" cy="5300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6D2850E-1924-497A-929F-12576E19BCA1}"/>
              </a:ext>
            </a:extLst>
          </p:cNvPr>
          <p:cNvSpPr/>
          <p:nvPr/>
        </p:nvSpPr>
        <p:spPr>
          <a:xfrm>
            <a:off x="0" y="0"/>
            <a:ext cx="2310581" cy="265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один усеченный угол 20">
            <a:extLst>
              <a:ext uri="{FF2B5EF4-FFF2-40B4-BE49-F238E27FC236}">
                <a16:creationId xmlns:a16="http://schemas.microsoft.com/office/drawing/2014/main" xmlns="" id="{0DA15EFB-FD14-4C2E-8860-FEAEF6E32060}"/>
              </a:ext>
            </a:extLst>
          </p:cNvPr>
          <p:cNvSpPr/>
          <p:nvPr/>
        </p:nvSpPr>
        <p:spPr>
          <a:xfrm>
            <a:off x="290287" y="1713735"/>
            <a:ext cx="3854245" cy="2601311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один усеченный угол 24">
            <a:extLst>
              <a:ext uri="{FF2B5EF4-FFF2-40B4-BE49-F238E27FC236}">
                <a16:creationId xmlns:a16="http://schemas.microsoft.com/office/drawing/2014/main" xmlns="" id="{8B364E26-054F-4587-913B-08A3277B68CF}"/>
              </a:ext>
            </a:extLst>
          </p:cNvPr>
          <p:cNvSpPr/>
          <p:nvPr/>
        </p:nvSpPr>
        <p:spPr>
          <a:xfrm>
            <a:off x="1996525" y="2806104"/>
            <a:ext cx="3854245" cy="2727915"/>
          </a:xfrm>
          <a:prstGeom prst="snip1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916D0E-128E-4098-BBA3-9CBBB7662C86}"/>
              </a:ext>
            </a:extLst>
          </p:cNvPr>
          <p:cNvSpPr txBox="1"/>
          <p:nvPr/>
        </p:nvSpPr>
        <p:spPr>
          <a:xfrm>
            <a:off x="2133508" y="2943976"/>
            <a:ext cx="24071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Экосистема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l"/>
            <a:endParaRPr lang="en-US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Объединяем УК, ТСЖ, поставщиков ресурсов, потребителей, госорганы и банки.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682C41F-7EA9-4EFC-99E1-F78EA2766173}"/>
              </a:ext>
            </a:extLst>
          </p:cNvPr>
          <p:cNvSpPr txBox="1"/>
          <p:nvPr/>
        </p:nvSpPr>
        <p:spPr>
          <a:xfrm>
            <a:off x="384035" y="1779869"/>
            <a:ext cx="3539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Для жителей</a:t>
            </a:r>
          </a:p>
          <a:p>
            <a:pPr algn="l"/>
            <a:endParaRPr lang="en-US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Удобные веб-кабинет и мобильное приложение (заявки, показания, платежи).</a:t>
            </a:r>
            <a:endParaRPr lang="en-US" sz="1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endParaRPr lang="ru-RU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1A79FB8-852B-4965-98FF-57D27F210A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27" name="Прямоугольник: один усеченный угол 26">
            <a:extLst>
              <a:ext uri="{FF2B5EF4-FFF2-40B4-BE49-F238E27FC236}">
                <a16:creationId xmlns:a16="http://schemas.microsoft.com/office/drawing/2014/main" xmlns="" id="{B0616FEA-ACE3-49D6-91FF-FB45432AAE71}"/>
              </a:ext>
            </a:extLst>
          </p:cNvPr>
          <p:cNvSpPr/>
          <p:nvPr/>
        </p:nvSpPr>
        <p:spPr>
          <a:xfrm flipV="1">
            <a:off x="4566277" y="3526196"/>
            <a:ext cx="3854245" cy="2718389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9869738-DDFD-4C8F-B018-8C74996A4902}"/>
              </a:ext>
            </a:extLst>
          </p:cNvPr>
          <p:cNvSpPr txBox="1"/>
          <p:nvPr/>
        </p:nvSpPr>
        <p:spPr>
          <a:xfrm>
            <a:off x="4685980" y="3608117"/>
            <a:ext cx="381813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Для бизнеса</a:t>
            </a:r>
            <a:endParaRPr lang="en-US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l"/>
            <a:endParaRPr lang="en-US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Автоматизация учета и создание единого информационного пространства.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</a:t>
            </a:r>
          </a:p>
          <a:p>
            <a:pPr algn="l"/>
            <a:endParaRPr lang="en-US" sz="1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r>
              <a:rPr lang="ru-RU" sz="1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Гибкая отчетность для всех уровней (ГИС ЖКХ, УСЗН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  <a:t>)</a:t>
            </a:r>
            <a:endParaRPr lang="ru-RU" sz="1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endParaRPr lang="en-US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155AA12-9792-40D5-832D-DB00EF9067F6}"/>
              </a:ext>
            </a:extLst>
          </p:cNvPr>
          <p:cNvSpPr txBox="1"/>
          <p:nvPr/>
        </p:nvSpPr>
        <p:spPr>
          <a:xfrm>
            <a:off x="390620" y="3000967"/>
            <a:ext cx="16059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Актуальные данные по лицевым счетам в режиме 24/7.</a:t>
            </a:r>
          </a:p>
        </p:txBody>
      </p:sp>
    </p:spTree>
    <p:extLst>
      <p:ext uri="{BB962C8B-B14F-4D97-AF65-F5344CB8AC3E}">
        <p14:creationId xmlns:p14="http://schemas.microsoft.com/office/powerpoint/2010/main" val="120513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715" y="176224"/>
            <a:ext cx="6738015" cy="1080000"/>
          </a:xfrm>
        </p:spPr>
        <p:txBody>
          <a:bodyPr/>
          <a:lstStyle/>
          <a:p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Схема взаимодействия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6920F9A-ECD3-476A-9779-2FCA23BB40B8}"/>
              </a:ext>
            </a:extLst>
          </p:cNvPr>
          <p:cNvSpPr/>
          <p:nvPr/>
        </p:nvSpPr>
        <p:spPr>
          <a:xfrm>
            <a:off x="0" y="0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B14B0B-8205-4393-A3ED-3E11EF17B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012954-DF88-47E0-8D67-E53DA8D78060}"/>
              </a:ext>
            </a:extLst>
          </p:cNvPr>
          <p:cNvSpPr/>
          <p:nvPr/>
        </p:nvSpPr>
        <p:spPr>
          <a:xfrm>
            <a:off x="0" y="6327951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04CE00-D987-401E-9D08-D2037B292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18" y="1416871"/>
            <a:ext cx="8970963" cy="4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29593E0-6D71-4F08-9D58-27567F76F3C2}"/>
              </a:ext>
            </a:extLst>
          </p:cNvPr>
          <p:cNvSpPr/>
          <p:nvPr/>
        </p:nvSpPr>
        <p:spPr>
          <a:xfrm>
            <a:off x="0" y="0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533" y="421919"/>
            <a:ext cx="5748828" cy="1080000"/>
          </a:xfrm>
        </p:spPr>
        <p:txBody>
          <a:bodyPr/>
          <a:lstStyle/>
          <a:p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Функционал решения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E7DDEF-51E3-43FA-95C8-3D931DBCCD54}"/>
              </a:ext>
            </a:extLst>
          </p:cNvPr>
          <p:cNvSpPr/>
          <p:nvPr/>
        </p:nvSpPr>
        <p:spPr>
          <a:xfrm>
            <a:off x="0" y="6327951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2E57FB-DE57-44F3-93F3-923BCE93C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17" name="Прямоугольник: один усеченный угол 16">
            <a:extLst>
              <a:ext uri="{FF2B5EF4-FFF2-40B4-BE49-F238E27FC236}">
                <a16:creationId xmlns:a16="http://schemas.microsoft.com/office/drawing/2014/main" xmlns="" id="{8D94C9B8-A9A7-4351-A808-976628B020CD}"/>
              </a:ext>
            </a:extLst>
          </p:cNvPr>
          <p:cNvSpPr/>
          <p:nvPr/>
        </p:nvSpPr>
        <p:spPr>
          <a:xfrm flipV="1">
            <a:off x="135430" y="1632168"/>
            <a:ext cx="3854245" cy="2031323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один усеченный угол 17">
            <a:extLst>
              <a:ext uri="{FF2B5EF4-FFF2-40B4-BE49-F238E27FC236}">
                <a16:creationId xmlns:a16="http://schemas.microsoft.com/office/drawing/2014/main" xmlns="" id="{217874B6-5B18-4302-8A35-DA9D7FEBCC64}"/>
              </a:ext>
            </a:extLst>
          </p:cNvPr>
          <p:cNvSpPr/>
          <p:nvPr/>
        </p:nvSpPr>
        <p:spPr>
          <a:xfrm flipV="1">
            <a:off x="4168877" y="1739892"/>
            <a:ext cx="3854245" cy="2031322"/>
          </a:xfrm>
          <a:prstGeom prst="snip1Rect">
            <a:avLst/>
          </a:prstGeom>
          <a:solidFill>
            <a:srgbClr val="5B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один усеченный угол 18">
            <a:extLst>
              <a:ext uri="{FF2B5EF4-FFF2-40B4-BE49-F238E27FC236}">
                <a16:creationId xmlns:a16="http://schemas.microsoft.com/office/drawing/2014/main" xmlns="" id="{26231FFA-67DC-4428-BC00-9CC415EAB06F}"/>
              </a:ext>
            </a:extLst>
          </p:cNvPr>
          <p:cNvSpPr/>
          <p:nvPr/>
        </p:nvSpPr>
        <p:spPr>
          <a:xfrm flipV="1">
            <a:off x="8206886" y="1847036"/>
            <a:ext cx="3854245" cy="2031321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EC89F5-7E4B-4C10-BEED-96EB04AB6D2E}"/>
              </a:ext>
            </a:extLst>
          </p:cNvPr>
          <p:cNvSpPr txBox="1"/>
          <p:nvPr/>
        </p:nvSpPr>
        <p:spPr>
          <a:xfrm>
            <a:off x="226804" y="1714932"/>
            <a:ext cx="3439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Начисления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 </a:t>
            </a:r>
          </a:p>
          <a:p>
            <a:pPr algn="l"/>
            <a:endParaRPr lang="ru-RU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Работа с неограниченным количеством ЛС и любыми типами организаций ЖКХ (УК, ТСЖ, РСО и др.).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42A6A0-7FF1-4340-B865-DB5E9AF07787}"/>
              </a:ext>
            </a:extLst>
          </p:cNvPr>
          <p:cNvSpPr txBox="1"/>
          <p:nvPr/>
        </p:nvSpPr>
        <p:spPr>
          <a:xfrm>
            <a:off x="4272325" y="1773567"/>
            <a:ext cx="35352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Прием платежей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 </a:t>
            </a:r>
          </a:p>
          <a:p>
            <a:pPr algn="l"/>
            <a:endParaRPr lang="ru-RU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Онлайн-интеграция с агентами, расщепление платежей по поставщикам, поддержка 54-ФЗ и сканеров для офисов.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C7BF7F-8D69-4465-8BA0-79B13A17E35C}"/>
              </a:ext>
            </a:extLst>
          </p:cNvPr>
          <p:cNvSpPr txBox="1"/>
          <p:nvPr/>
        </p:nvSpPr>
        <p:spPr>
          <a:xfrm>
            <a:off x="8303595" y="1889046"/>
            <a:ext cx="3048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Отчетность для госорганов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 </a:t>
            </a:r>
          </a:p>
          <a:p>
            <a:pPr algn="l"/>
            <a:endParaRPr lang="ru-RU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Автоматическая выгрузка в ГИС ЖКХ и УСЗН, в т.ч. ответы на запросы о должниках.</a:t>
            </a:r>
          </a:p>
        </p:txBody>
      </p:sp>
      <p:sp>
        <p:nvSpPr>
          <p:cNvPr id="24" name="Прямоугольник: один усеченный угол 23">
            <a:extLst>
              <a:ext uri="{FF2B5EF4-FFF2-40B4-BE49-F238E27FC236}">
                <a16:creationId xmlns:a16="http://schemas.microsoft.com/office/drawing/2014/main" xmlns="" id="{BEFA4B21-F2D2-4162-95CE-C2BA7C07CA80}"/>
              </a:ext>
            </a:extLst>
          </p:cNvPr>
          <p:cNvSpPr/>
          <p:nvPr/>
        </p:nvSpPr>
        <p:spPr>
          <a:xfrm flipV="1">
            <a:off x="130865" y="4083617"/>
            <a:ext cx="3854245" cy="2031321"/>
          </a:xfrm>
          <a:prstGeom prst="snip1Rect">
            <a:avLst/>
          </a:prstGeom>
          <a:solidFill>
            <a:srgbClr val="5B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один усеченный угол 24">
            <a:extLst>
              <a:ext uri="{FF2B5EF4-FFF2-40B4-BE49-F238E27FC236}">
                <a16:creationId xmlns:a16="http://schemas.microsoft.com/office/drawing/2014/main" xmlns="" id="{1046097D-F758-47FB-B5BB-957B34E04E8D}"/>
              </a:ext>
            </a:extLst>
          </p:cNvPr>
          <p:cNvSpPr/>
          <p:nvPr/>
        </p:nvSpPr>
        <p:spPr>
          <a:xfrm flipV="1">
            <a:off x="4168877" y="4223474"/>
            <a:ext cx="3854245" cy="2031319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один усеченный угол 25">
            <a:extLst>
              <a:ext uri="{FF2B5EF4-FFF2-40B4-BE49-F238E27FC236}">
                <a16:creationId xmlns:a16="http://schemas.microsoft.com/office/drawing/2014/main" xmlns="" id="{870F01D0-3325-4716-A934-5A5BB36518F9}"/>
              </a:ext>
            </a:extLst>
          </p:cNvPr>
          <p:cNvSpPr/>
          <p:nvPr/>
        </p:nvSpPr>
        <p:spPr>
          <a:xfrm flipV="1">
            <a:off x="8201547" y="4337352"/>
            <a:ext cx="3854245" cy="2018998"/>
          </a:xfrm>
          <a:prstGeom prst="snip1Rect">
            <a:avLst/>
          </a:prstGeom>
          <a:solidFill>
            <a:srgbClr val="5B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1E338C-D6D1-4CA2-9BE7-1147C9458B89}"/>
              </a:ext>
            </a:extLst>
          </p:cNvPr>
          <p:cNvSpPr txBox="1"/>
          <p:nvPr/>
        </p:nvSpPr>
        <p:spPr>
          <a:xfrm>
            <a:off x="226804" y="4166379"/>
            <a:ext cx="35111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Печать документов</a:t>
            </a:r>
          </a:p>
          <a:p>
            <a:pPr algn="l"/>
            <a:endParaRPr lang="ru-RU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Массовая потоковая печать квитанций (в т.ч.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бесконвертная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) и рассылка по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e-mail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B06F97-32AA-4929-ADD5-5A1CE4ABB6EF}"/>
              </a:ext>
            </a:extLst>
          </p:cNvPr>
          <p:cNvSpPr txBox="1"/>
          <p:nvPr/>
        </p:nvSpPr>
        <p:spPr>
          <a:xfrm>
            <a:off x="4265583" y="4248574"/>
            <a:ext cx="35352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Работа с долгами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l"/>
            <a:endParaRPr lang="ru-RU" sz="16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Аналитика, автоматизация судебных процессов (иски, контроль ИЛ) и зачисление оплат от приставов.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A4B7677-FFA9-4364-A5F6-9483A2CD4087}"/>
              </a:ext>
            </a:extLst>
          </p:cNvPr>
          <p:cNvSpPr txBox="1"/>
          <p:nvPr/>
        </p:nvSpPr>
        <p:spPr>
          <a:xfrm>
            <a:off x="8283264" y="4400487"/>
            <a:ext cx="3650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Клиентские сервисы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l"/>
            <a:endParaRPr lang="ru-RU" sz="1600" b="1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Личные кабинеты и мобильное приложение «ЖКХ24» для жителей.</a:t>
            </a:r>
          </a:p>
        </p:txBody>
      </p:sp>
    </p:spTree>
    <p:extLst>
      <p:ext uri="{BB962C8B-B14F-4D97-AF65-F5344CB8AC3E}">
        <p14:creationId xmlns:p14="http://schemas.microsoft.com/office/powerpoint/2010/main" val="151399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CF5BFA-DF95-468C-A192-2DA8470C63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94FBF-2337-4867-8C40-96BDB87D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44" y="3247467"/>
            <a:ext cx="3921817" cy="36105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Мобильное приложение 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ЖКХ24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 - это простой и безопасный инструмент, который объединяет в себе все ключевые функции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8F0745-B72A-47F1-8CF9-BC1308BC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F5CA3F-09F9-48A1-BB91-071877BB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2023111"/>
            <a:ext cx="19812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F4B369-0652-4094-A481-D047E028B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4" y="5295096"/>
            <a:ext cx="1243816" cy="1243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ABD834-78F3-4DD7-82DD-64C17735997B}"/>
              </a:ext>
            </a:extLst>
          </p:cNvPr>
          <p:cNvSpPr txBox="1"/>
          <p:nvPr/>
        </p:nvSpPr>
        <p:spPr>
          <a:xfrm>
            <a:off x="394544" y="231178"/>
            <a:ext cx="833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</a:rPr>
              <a:t>Мобильное приложение ЖКХ</a:t>
            </a:r>
            <a:r>
              <a:rPr lang="ru-RU" sz="3600" b="1" dirty="0">
                <a:solidFill>
                  <a:srgbClr val="C00000"/>
                </a:solidFill>
                <a:latin typeface="Montserrat" panose="00000500000000000000" pitchFamily="2" charset="-52"/>
              </a:rPr>
              <a:t>24</a:t>
            </a:r>
            <a:endParaRPr lang="ru-RU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113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C50593C-900A-46D3-89C2-03D38EA82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1326877"/>
            <a:ext cx="9477375" cy="546735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FEF358-2A97-4F1A-8F51-BCA37F9C2CFE}"/>
              </a:ext>
            </a:extLst>
          </p:cNvPr>
          <p:cNvSpPr/>
          <p:nvPr/>
        </p:nvSpPr>
        <p:spPr>
          <a:xfrm>
            <a:off x="0" y="-1743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27CE824-0759-4B46-BEE8-719FF3F5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834" y="246877"/>
            <a:ext cx="4999499" cy="1080000"/>
          </a:xfrm>
        </p:spPr>
        <p:txBody>
          <a:bodyPr/>
          <a:lstStyle/>
          <a:p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География проекта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F99F85E3-B41D-4F91-8CCC-251C8689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78" y="1750757"/>
            <a:ext cx="5618900" cy="2869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Клиентская база </a:t>
            </a:r>
            <a:r>
              <a:rPr lang="ru-RU" sz="1800" b="1" dirty="0">
                <a:solidFill>
                  <a:srgbClr val="5B5B5B"/>
                </a:solidFill>
                <a:latin typeface="Montserrat" panose="00000500000000000000" pitchFamily="2" charset="-52"/>
              </a:rPr>
              <a:t>– юридические лица отрасли ЖКХ.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5B5B5B"/>
                </a:solidFill>
                <a:latin typeface="Montserrat" panose="00000500000000000000" pitchFamily="2" charset="-52"/>
              </a:rPr>
              <a:t>По данным сайта «Реформа ЖКХ» насчитывается управляющих организаций: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SzPct val="120000"/>
              <a:buNone/>
            </a:pPr>
            <a:r>
              <a:rPr lang="ru-RU" sz="1800" b="1" dirty="0">
                <a:solidFill>
                  <a:srgbClr val="5B5B5B"/>
                </a:solidFill>
                <a:latin typeface="Montserrat" panose="00000500000000000000" pitchFamily="2" charset="-52"/>
              </a:rPr>
              <a:t>Красноярск – </a:t>
            </a:r>
            <a:r>
              <a:rPr lang="ru-RU" sz="1800" b="1" dirty="0">
                <a:solidFill>
                  <a:srgbClr val="C00000"/>
                </a:solidFill>
                <a:latin typeface="Montserrat" panose="00000500000000000000" pitchFamily="2" charset="-52"/>
              </a:rPr>
              <a:t>767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SzPct val="120000"/>
              <a:buNone/>
            </a:pPr>
            <a:r>
              <a:rPr lang="ru-RU" sz="1800" b="1" dirty="0">
                <a:solidFill>
                  <a:srgbClr val="5B5B5B"/>
                </a:solidFill>
                <a:latin typeface="Montserrat" panose="00000500000000000000" pitchFamily="2" charset="-52"/>
              </a:rPr>
              <a:t>Красноярский край – </a:t>
            </a:r>
            <a:r>
              <a:rPr lang="ru-RU" sz="1800" b="1" dirty="0">
                <a:solidFill>
                  <a:srgbClr val="C00000"/>
                </a:solidFill>
                <a:latin typeface="Montserrat" panose="00000500000000000000" pitchFamily="2" charset="-52"/>
              </a:rPr>
              <a:t>1213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SzPct val="120000"/>
              <a:buNone/>
            </a:pPr>
            <a:r>
              <a:rPr lang="ru-RU" sz="1800" b="1" dirty="0">
                <a:solidFill>
                  <a:srgbClr val="5B5B5B"/>
                </a:solidFill>
                <a:latin typeface="Montserrat" panose="00000500000000000000" pitchFamily="2" charset="-52"/>
              </a:rPr>
              <a:t>Россия – </a:t>
            </a:r>
            <a:r>
              <a:rPr lang="ru-RU" sz="1800" b="1" dirty="0">
                <a:solidFill>
                  <a:srgbClr val="C00000"/>
                </a:solidFill>
                <a:latin typeface="Montserrat" panose="00000500000000000000" pitchFamily="2" charset="-52"/>
              </a:rPr>
              <a:t>52 095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51854D-B75D-483E-AEDA-AA565822C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8044D6B-CADE-4798-A8DE-D0A5EBEC95CF}"/>
              </a:ext>
            </a:extLst>
          </p:cNvPr>
          <p:cNvSpPr/>
          <p:nvPr/>
        </p:nvSpPr>
        <p:spPr>
          <a:xfrm>
            <a:off x="0" y="6327951"/>
            <a:ext cx="2310581" cy="53004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BF0F10-C982-40F4-8BDE-822ECDBDD5E7}"/>
              </a:ext>
            </a:extLst>
          </p:cNvPr>
          <p:cNvSpPr txBox="1"/>
          <p:nvPr/>
        </p:nvSpPr>
        <p:spPr>
          <a:xfrm>
            <a:off x="169979" y="6327951"/>
            <a:ext cx="7649709" cy="3969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defRPr>
                <a:latin typeface="+mj-lt"/>
              </a:defRPr>
            </a:lvl1pPr>
            <a:lvl2pPr marL="0" marR="0" lvl="1">
              <a:lnSpc>
                <a:spcPct val="110000"/>
              </a:lnSpc>
              <a:spcAft>
                <a:spcPts val="1200"/>
              </a:spcAft>
              <a:defRPr b="0" i="0" u="none" strike="noStrike" baseline="0">
                <a:latin typeface="+mj-lt"/>
              </a:defRPr>
            </a:lvl2pPr>
          </a:lstStyle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Система может быть использована в </a:t>
            </a:r>
            <a:r>
              <a:rPr lang="ru-RU" b="1" dirty="0">
                <a:solidFill>
                  <a:srgbClr val="D30021"/>
                </a:solidFill>
                <a:latin typeface="Montserrat" panose="00000500000000000000" pitchFamily="2" charset="-52"/>
              </a:rPr>
              <a:t>любой точке </a:t>
            </a:r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395005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один усеченный угол 16">
            <a:extLst>
              <a:ext uri="{FF2B5EF4-FFF2-40B4-BE49-F238E27FC236}">
                <a16:creationId xmlns:a16="http://schemas.microsoft.com/office/drawing/2014/main" xmlns="" id="{C0345440-7223-4D9A-960C-D29AE3E89164}"/>
              </a:ext>
            </a:extLst>
          </p:cNvPr>
          <p:cNvSpPr/>
          <p:nvPr/>
        </p:nvSpPr>
        <p:spPr>
          <a:xfrm flipV="1">
            <a:off x="8663823" y="877713"/>
            <a:ext cx="2665946" cy="1526571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B5E544FE-1A1A-4199-8290-C3D886EA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652" y="-10743"/>
            <a:ext cx="5276294" cy="1080000"/>
          </a:xfrm>
        </p:spPr>
        <p:txBody>
          <a:bodyPr/>
          <a:lstStyle/>
          <a:p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Текущие показатели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7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E1EB35F-D1C8-487B-9F3B-5AFCFF8187C9}"/>
              </a:ext>
            </a:extLst>
          </p:cNvPr>
          <p:cNvSpPr/>
          <p:nvPr/>
        </p:nvSpPr>
        <p:spPr>
          <a:xfrm>
            <a:off x="1" y="0"/>
            <a:ext cx="2922814" cy="6858000"/>
          </a:xfrm>
          <a:prstGeom prst="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3002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75295-87B9-454C-958E-7E2FA38946D5}"/>
              </a:ext>
            </a:extLst>
          </p:cNvPr>
          <p:cNvSpPr txBox="1"/>
          <p:nvPr/>
        </p:nvSpPr>
        <p:spPr>
          <a:xfrm>
            <a:off x="3472317" y="941784"/>
            <a:ext cx="5149169" cy="1526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</a:pPr>
            <a:r>
              <a:rPr lang="ru-RU" sz="1200" dirty="0">
                <a:latin typeface="Montserrat" panose="00000500000000000000" pitchFamily="2" charset="-52"/>
              </a:rPr>
              <a:t>В настоящее время системой обслуживается: 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более</a:t>
            </a:r>
            <a:r>
              <a:rPr lang="ru-RU" sz="1200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Montserrat" panose="00000500000000000000" pitchFamily="2" charset="-52"/>
              </a:rPr>
              <a:t>400</a:t>
            </a:r>
            <a:r>
              <a:rPr lang="ru-RU" sz="1200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предприятий 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около</a:t>
            </a:r>
            <a:r>
              <a:rPr lang="ru-RU" sz="1200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Montserrat" panose="00000500000000000000" pitchFamily="2" charset="-52"/>
              </a:rPr>
              <a:t>56% </a:t>
            </a:r>
            <a:r>
              <a:rPr lang="ru-RU" sz="1200" dirty="0">
                <a:latin typeface="Montserrat" panose="00000500000000000000" pitchFamily="2" charset="-52"/>
              </a:rPr>
              <a:t>всех предприятий Красноярска 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более</a:t>
            </a:r>
            <a:r>
              <a:rPr lang="ru-RU" sz="1200" dirty="0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Montserrat" panose="00000500000000000000" pitchFamily="2" charset="-52"/>
              </a:rPr>
              <a:t>80% </a:t>
            </a:r>
            <a:r>
              <a:rPr lang="ru-RU" sz="1200" dirty="0">
                <a:latin typeface="Montserrat" panose="00000500000000000000" pitchFamily="2" charset="-52"/>
              </a:rPr>
              <a:t>жилых домов Красноярска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более </a:t>
            </a:r>
            <a:r>
              <a:rPr lang="ru-RU" sz="1200" dirty="0">
                <a:solidFill>
                  <a:srgbClr val="C00000"/>
                </a:solidFill>
                <a:latin typeface="Montserrat" panose="00000500000000000000" pitchFamily="2" charset="-52"/>
              </a:rPr>
              <a:t>1.8 млн. </a:t>
            </a:r>
            <a:r>
              <a:rPr lang="ru-RU" sz="1200" dirty="0">
                <a:latin typeface="Montserrat" panose="00000500000000000000" pitchFamily="2" charset="-52"/>
              </a:rPr>
              <a:t>лицевых счетов Красноярска и</a:t>
            </a:r>
            <a:r>
              <a:rPr lang="en-US" sz="1200" dirty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Красноярского края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795B68-18F0-48AD-A155-26540A0BDE2D}"/>
              </a:ext>
            </a:extLst>
          </p:cNvPr>
          <p:cNvSpPr txBox="1"/>
          <p:nvPr/>
        </p:nvSpPr>
        <p:spPr>
          <a:xfrm>
            <a:off x="8663823" y="955939"/>
            <a:ext cx="2743200" cy="109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Реализовано полностью автоматизированное взаимодействие с региональными отделениями УСЗН и ГИС ЖКХ.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AE2CE0-EDB6-4884-BBA3-95948FE07C4E}"/>
              </a:ext>
            </a:extLst>
          </p:cNvPr>
          <p:cNvSpPr txBox="1"/>
          <p:nvPr/>
        </p:nvSpPr>
        <p:spPr>
          <a:xfrm>
            <a:off x="177112" y="1418916"/>
            <a:ext cx="2601912" cy="47042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Система ЕГИРС 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«СПРИНТ»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внедрена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 2006 году и с тех пор успешно используется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на рынке.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bg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300+ </a:t>
            </a:r>
            <a: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городов и поселков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bg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Более 60 тысяч </a:t>
            </a:r>
            <a: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пользователей системы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Импортозамещение системы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стратегически важная задача для региона.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C10B770-2B17-4E6C-95A1-DEA824598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180799"/>
            <a:ext cx="2286212" cy="69691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1635E79-05C0-4F72-9EEB-170868A5FFF4}"/>
              </a:ext>
            </a:extLst>
          </p:cNvPr>
          <p:cNvSpPr/>
          <p:nvPr/>
        </p:nvSpPr>
        <p:spPr>
          <a:xfrm>
            <a:off x="3575052" y="0"/>
            <a:ext cx="1936748" cy="33835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5A38F355-E0C4-490F-AF43-33B572E40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622140"/>
              </p:ext>
            </p:extLst>
          </p:nvPr>
        </p:nvGraphicFramePr>
        <p:xfrm>
          <a:off x="3575052" y="2212258"/>
          <a:ext cx="7998584" cy="476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134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781">
              <a:srgbClr val="DCDCDC"/>
            </a:gs>
            <a:gs pos="37718">
              <a:srgbClr val="EFEFEF"/>
            </a:gs>
            <a:gs pos="70500">
              <a:srgbClr val="F1F1F1"/>
            </a:gs>
            <a:gs pos="100000">
              <a:srgbClr val="D5D5D5"/>
            </a:gs>
            <a:gs pos="0">
              <a:srgbClr val="EFEFE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F50B061-CCD9-4E56-B31B-121EDACD1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2" t="87669"/>
          <a:stretch/>
        </p:blipFill>
        <p:spPr bwMode="auto">
          <a:xfrm flipH="1">
            <a:off x="11159140" y="6014383"/>
            <a:ext cx="1032860" cy="8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ED105417-6C60-488E-8FC5-7701CFC90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4" t="87669"/>
          <a:stretch/>
        </p:blipFill>
        <p:spPr bwMode="auto">
          <a:xfrm>
            <a:off x="8988606" y="6014385"/>
            <a:ext cx="2170441" cy="8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F4704EE3-274E-4623-B6F1-9C5ABAA00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4" t="87669"/>
          <a:stretch/>
        </p:blipFill>
        <p:spPr bwMode="auto">
          <a:xfrm flipH="1">
            <a:off x="6818165" y="6014384"/>
            <a:ext cx="2170441" cy="8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1FBD0F1-33AC-4CA5-AA62-4125AF0B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1" y="16933"/>
            <a:ext cx="6841067" cy="68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один усеченный угол 20">
            <a:extLst>
              <a:ext uri="{FF2B5EF4-FFF2-40B4-BE49-F238E27FC236}">
                <a16:creationId xmlns:a16="http://schemas.microsoft.com/office/drawing/2014/main" xmlns="" id="{E581B864-1EA5-4BE5-B72E-BEBAFD092FE2}"/>
              </a:ext>
            </a:extLst>
          </p:cNvPr>
          <p:cNvSpPr/>
          <p:nvPr/>
        </p:nvSpPr>
        <p:spPr>
          <a:xfrm flipV="1">
            <a:off x="177831" y="3429000"/>
            <a:ext cx="5640021" cy="2765323"/>
          </a:xfrm>
          <a:prstGeom prst="snip1Rect">
            <a:avLst/>
          </a:prstGeom>
          <a:solidFill>
            <a:srgbClr val="D3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C3FF175-116B-46E8-A750-751AA987960B}"/>
              </a:ext>
            </a:extLst>
          </p:cNvPr>
          <p:cNvSpPr/>
          <p:nvPr/>
        </p:nvSpPr>
        <p:spPr>
          <a:xfrm>
            <a:off x="0" y="0"/>
            <a:ext cx="2310581" cy="53004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8BEC245-3E73-43F5-8D5A-C61D11F4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349" y="530049"/>
            <a:ext cx="5002976" cy="1080000"/>
          </a:xfrm>
        </p:spPr>
        <p:txBody>
          <a:bodyPr/>
          <a:lstStyle/>
          <a:p>
            <a:r>
              <a:rPr lang="ru-RU" b="1" dirty="0">
                <a:solidFill>
                  <a:srgbClr val="5B5B5B"/>
                </a:solidFill>
                <a:latin typeface="Montserrat" panose="00000500000000000000" pitchFamily="2" charset="-52"/>
              </a:rPr>
              <a:t>Ключевые проекты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8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7BAFEE-297A-4998-9FA8-F681D1C79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12" name="Объект 7">
            <a:extLst>
              <a:ext uri="{FF2B5EF4-FFF2-40B4-BE49-F238E27FC236}">
                <a16:creationId xmlns:a16="http://schemas.microsoft.com/office/drawing/2014/main" xmlns="" id="{9EE820A6-A5BD-4237-A204-102C907E4D8B}"/>
              </a:ext>
            </a:extLst>
          </p:cNvPr>
          <p:cNvSpPr txBox="1">
            <a:spLocks/>
          </p:cNvSpPr>
          <p:nvPr/>
        </p:nvSpPr>
        <p:spPr>
          <a:xfrm>
            <a:off x="392630" y="3602232"/>
            <a:ext cx="3835901" cy="1608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ЕГИРС «СПРИНТ»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самая распространенная в Красноярском крае информационная система для комплексной автоматизации расчетов и платежей на рынке услуг ЖКХ.</a:t>
            </a:r>
          </a:p>
        </p:txBody>
      </p:sp>
      <p:sp>
        <p:nvSpPr>
          <p:cNvPr id="18" name="Прямоугольник: один усеченный угол 17">
            <a:extLst>
              <a:ext uri="{FF2B5EF4-FFF2-40B4-BE49-F238E27FC236}">
                <a16:creationId xmlns:a16="http://schemas.microsoft.com/office/drawing/2014/main" xmlns="" id="{AC32DD24-AA0A-4C7E-8EC9-F9E0AD006ED4}"/>
              </a:ext>
            </a:extLst>
          </p:cNvPr>
          <p:cNvSpPr/>
          <p:nvPr/>
        </p:nvSpPr>
        <p:spPr>
          <a:xfrm flipV="1">
            <a:off x="6267299" y="3412404"/>
            <a:ext cx="5640021" cy="2781919"/>
          </a:xfrm>
          <a:prstGeom prst="snip1Rect">
            <a:avLst/>
          </a:prstGeom>
          <a:solidFill>
            <a:srgbClr val="5B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DF44FE-6CF8-4EE1-917D-C053CFF33F6A}"/>
              </a:ext>
            </a:extLst>
          </p:cNvPr>
          <p:cNvSpPr txBox="1"/>
          <p:nvPr/>
        </p:nvSpPr>
        <p:spPr>
          <a:xfrm>
            <a:off x="6392527" y="3501518"/>
            <a:ext cx="5389563" cy="2512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Портал Администрации Красноярского края, Правительства Красноярского края www.krskstate.ru. </a:t>
            </a:r>
            <a:endParaRPr lang="en-US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Сайт занимал 1-е место среди официальных сайтов субъектов Российской Федерации в результате исследований «Международного пресс-клуба» (www.pr-club.com) в разделе Государственный PR.</a:t>
            </a:r>
          </a:p>
        </p:txBody>
      </p:sp>
    </p:spTree>
    <p:extLst>
      <p:ext uri="{BB962C8B-B14F-4D97-AF65-F5344CB8AC3E}">
        <p14:creationId xmlns:p14="http://schemas.microsoft.com/office/powerpoint/2010/main" val="362521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DBDBDB"/>
            </a:gs>
            <a:gs pos="50000">
              <a:srgbClr val="D6D6D6"/>
            </a:gs>
            <a:gs pos="0">
              <a:srgbClr val="A4A4A4"/>
            </a:gs>
            <a:gs pos="100000">
              <a:srgbClr val="E7E7E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NER HUNT | anthonypoon.com">
            <a:extLst>
              <a:ext uri="{FF2B5EF4-FFF2-40B4-BE49-F238E27FC236}">
                <a16:creationId xmlns:a16="http://schemas.microsoft.com/office/drawing/2014/main" xmlns="" id="{4D400AED-D9D3-4798-B012-F0FB7C63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976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: один усеченный угол 51">
            <a:extLst>
              <a:ext uri="{FF2B5EF4-FFF2-40B4-BE49-F238E27FC236}">
                <a16:creationId xmlns:a16="http://schemas.microsoft.com/office/drawing/2014/main" xmlns="" id="{ED2915C4-420C-47F8-A76A-C3E2E355FA7D}"/>
              </a:ext>
            </a:extLst>
          </p:cNvPr>
          <p:cNvSpPr/>
          <p:nvPr/>
        </p:nvSpPr>
        <p:spPr>
          <a:xfrm flipV="1">
            <a:off x="290287" y="2402468"/>
            <a:ext cx="3688426" cy="2062103"/>
          </a:xfrm>
          <a:prstGeom prst="snip1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: один усеченный угол 52">
            <a:extLst>
              <a:ext uri="{FF2B5EF4-FFF2-40B4-BE49-F238E27FC236}">
                <a16:creationId xmlns:a16="http://schemas.microsoft.com/office/drawing/2014/main" xmlns="" id="{44AA1874-DBCF-4E3D-91C9-CE3B5318E6AF}"/>
              </a:ext>
            </a:extLst>
          </p:cNvPr>
          <p:cNvSpPr/>
          <p:nvPr/>
        </p:nvSpPr>
        <p:spPr>
          <a:xfrm flipV="1">
            <a:off x="8123934" y="2402468"/>
            <a:ext cx="3688426" cy="2062103"/>
          </a:xfrm>
          <a:prstGeom prst="snip1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: один усеченный угол 48">
            <a:extLst>
              <a:ext uri="{FF2B5EF4-FFF2-40B4-BE49-F238E27FC236}">
                <a16:creationId xmlns:a16="http://schemas.microsoft.com/office/drawing/2014/main" xmlns="" id="{2DFFE53B-B7E0-4E71-86C1-CD1BBD1AB7A6}"/>
              </a:ext>
            </a:extLst>
          </p:cNvPr>
          <p:cNvSpPr/>
          <p:nvPr/>
        </p:nvSpPr>
        <p:spPr>
          <a:xfrm flipV="1">
            <a:off x="4207056" y="2403704"/>
            <a:ext cx="3688426" cy="2062103"/>
          </a:xfrm>
          <a:prstGeom prst="snip1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один усеченный угол 47">
            <a:extLst>
              <a:ext uri="{FF2B5EF4-FFF2-40B4-BE49-F238E27FC236}">
                <a16:creationId xmlns:a16="http://schemas.microsoft.com/office/drawing/2014/main" xmlns="" id="{B131DA66-9EC4-45B6-A340-D0C43F33869E}"/>
              </a:ext>
            </a:extLst>
          </p:cNvPr>
          <p:cNvSpPr/>
          <p:nvPr/>
        </p:nvSpPr>
        <p:spPr>
          <a:xfrm flipV="1">
            <a:off x="280497" y="4728322"/>
            <a:ext cx="7703297" cy="1728043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FD566F9-8B2B-4091-9D20-F0F4C3E9DBEC}"/>
              </a:ext>
            </a:extLst>
          </p:cNvPr>
          <p:cNvSpPr/>
          <p:nvPr/>
        </p:nvSpPr>
        <p:spPr>
          <a:xfrm>
            <a:off x="-1" y="797"/>
            <a:ext cx="2310581" cy="530049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8BEC245-3E73-43F5-8D5A-C61D11F4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97" y="1314995"/>
            <a:ext cx="8997610" cy="1080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Компетенции, опыт и возможности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9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96E2723-B968-42A5-9FB1-F8E0F251EC95}"/>
              </a:ext>
            </a:extLst>
          </p:cNvPr>
          <p:cNvSpPr/>
          <p:nvPr/>
        </p:nvSpPr>
        <p:spPr>
          <a:xfrm>
            <a:off x="476433" y="2517005"/>
            <a:ext cx="3350933" cy="999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Мы создаем и поддерживаем программные продукты, используя современные технологии.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6F1A224-39A3-4EE3-BD89-76620126E0BE}"/>
              </a:ext>
            </a:extLst>
          </p:cNvPr>
          <p:cNvSpPr/>
          <p:nvPr/>
        </p:nvSpPr>
        <p:spPr>
          <a:xfrm>
            <a:off x="4390543" y="2495564"/>
            <a:ext cx="3321452" cy="1507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Текущее решение ЕГИРС «СПРИНТ» внесено в государственный регистр баз и банков данных: регистрационное свидетельство № 10 798.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7F4C28F-69F9-4000-BDED-10CFCF0FB011}"/>
              </a:ext>
            </a:extLst>
          </p:cNvPr>
          <p:cNvSpPr txBox="1"/>
          <p:nvPr/>
        </p:nvSpPr>
        <p:spPr>
          <a:xfrm>
            <a:off x="8309702" y="2426241"/>
            <a:ext cx="3451067" cy="193899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Система является дипломантом 100 лучших товаров 2011 и обладателем </a:t>
            </a:r>
            <a:r>
              <a:rPr lang="en-US" sz="1500" dirty="0">
                <a:solidFill>
                  <a:schemeClr val="bg1"/>
                </a:solidFill>
                <a:latin typeface="Montserrat" panose="00000500000000000000" pitchFamily="2" charset="-52"/>
              </a:rPr>
              <a:t>II</a:t>
            </a:r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 места во Всероссийском конкурсе проектов региональной и муниципальной информатизации ПРОФИТ2014 </a:t>
            </a:r>
            <a:b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500" dirty="0">
                <a:solidFill>
                  <a:schemeClr val="bg1"/>
                </a:solidFill>
                <a:latin typeface="Montserrat" panose="00000500000000000000" pitchFamily="2" charset="-52"/>
              </a:rPr>
              <a:t>в номинации «IT в ЖКХ».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0DF3636-E7E9-43BB-BCE7-D393F2429D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/>
          <a:stretch/>
        </p:blipFill>
        <p:spPr>
          <a:xfrm>
            <a:off x="290287" y="24815"/>
            <a:ext cx="2847141" cy="108768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008A9DE1-940B-4152-AFCA-FB61105AEB69}"/>
              </a:ext>
            </a:extLst>
          </p:cNvPr>
          <p:cNvSpPr/>
          <p:nvPr/>
        </p:nvSpPr>
        <p:spPr>
          <a:xfrm>
            <a:off x="0" y="6455615"/>
            <a:ext cx="2310581" cy="40238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Google Shape;676;p18">
            <a:extLst>
              <a:ext uri="{FF2B5EF4-FFF2-40B4-BE49-F238E27FC236}">
                <a16:creationId xmlns:a16="http://schemas.microsoft.com/office/drawing/2014/main" xmlns="" id="{A1623EEC-2B53-4CCB-BCA2-03417E1B1419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160" y="4807227"/>
            <a:ext cx="1486648" cy="68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056B27-36AB-4E59-B3B7-B901B1D74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5961" y="4814957"/>
            <a:ext cx="505881" cy="5691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C0CA41-04F4-49DE-B3C4-1D29EA26A0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370255" y="5626524"/>
            <a:ext cx="614027" cy="5516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5A68B40-B391-4CDF-B49C-2223246D24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02119" y="5650542"/>
            <a:ext cx="424650" cy="54081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F5CD2F3-9E65-4577-8E7A-CCE79F6BCA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49807" y="5626524"/>
            <a:ext cx="608826" cy="6088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B8075B0-1648-4D0F-BA8C-FBEA8EA91A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73390" y="5616357"/>
            <a:ext cx="612109" cy="6121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F9F1857-09E7-4372-8093-F879F8138E9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26505" y="4814957"/>
            <a:ext cx="505880" cy="56917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EA4AE00-6327-4E55-9FC2-344CA77A202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581996" y="5656933"/>
            <a:ext cx="652389" cy="5480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36009F1-EEAD-4B4E-BAFA-10E62EBDBE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457112" y="4929460"/>
            <a:ext cx="1041268" cy="369442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56DF9748-8A76-40CA-B841-835A068268B6}"/>
              </a:ext>
            </a:extLst>
          </p:cNvPr>
          <p:cNvGrpSpPr/>
          <p:nvPr/>
        </p:nvGrpSpPr>
        <p:grpSpPr>
          <a:xfrm>
            <a:off x="3718669" y="4852271"/>
            <a:ext cx="506186" cy="512123"/>
            <a:chOff x="4559286" y="4371887"/>
            <a:chExt cx="507101" cy="513049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AE45C45D-E090-491C-AB72-09E372225C33}"/>
                </a:ext>
              </a:extLst>
            </p:cNvPr>
            <p:cNvSpPr/>
            <p:nvPr/>
          </p:nvSpPr>
          <p:spPr>
            <a:xfrm>
              <a:off x="4559286" y="4371887"/>
              <a:ext cx="375178" cy="379768"/>
            </a:xfrm>
            <a:custGeom>
              <a:avLst/>
              <a:gdLst>
                <a:gd name="connsiteX0" fmla="*/ 250133 w 375178"/>
                <a:gd name="connsiteY0" fmla="*/ 119 h 379768"/>
                <a:gd name="connsiteX1" fmla="*/ 191528 w 375178"/>
                <a:gd name="connsiteY1" fmla="*/ 5343 h 379768"/>
                <a:gd name="connsiteX2" fmla="*/ 130311 w 375178"/>
                <a:gd name="connsiteY2" fmla="*/ 69172 h 379768"/>
                <a:gd name="connsiteX3" fmla="*/ 130311 w 375178"/>
                <a:gd name="connsiteY3" fmla="*/ 116064 h 379768"/>
                <a:gd name="connsiteX4" fmla="*/ 252745 w 375178"/>
                <a:gd name="connsiteY4" fmla="*/ 116064 h 379768"/>
                <a:gd name="connsiteX5" fmla="*/ 252745 w 375178"/>
                <a:gd name="connsiteY5" fmla="*/ 131695 h 379768"/>
                <a:gd name="connsiteX6" fmla="*/ 84724 w 375178"/>
                <a:gd name="connsiteY6" fmla="*/ 131695 h 379768"/>
                <a:gd name="connsiteX7" fmla="*/ 8549 w 375178"/>
                <a:gd name="connsiteY7" fmla="*/ 193545 h 379768"/>
                <a:gd name="connsiteX8" fmla="*/ 8549 w 375178"/>
                <a:gd name="connsiteY8" fmla="*/ 317918 h 379768"/>
                <a:gd name="connsiteX9" fmla="*/ 73684 w 375178"/>
                <a:gd name="connsiteY9" fmla="*/ 379768 h 379768"/>
                <a:gd name="connsiteX10" fmla="*/ 116025 w 375178"/>
                <a:gd name="connsiteY10" fmla="*/ 379768 h 379768"/>
                <a:gd name="connsiteX11" fmla="*/ 116025 w 375178"/>
                <a:gd name="connsiteY11" fmla="*/ 323775 h 379768"/>
                <a:gd name="connsiteX12" fmla="*/ 192200 w 375178"/>
                <a:gd name="connsiteY12" fmla="*/ 247600 h 379768"/>
                <a:gd name="connsiteX13" fmla="*/ 313962 w 375178"/>
                <a:gd name="connsiteY13" fmla="*/ 247600 h 379768"/>
                <a:gd name="connsiteX14" fmla="*/ 375179 w 375178"/>
                <a:gd name="connsiteY14" fmla="*/ 185077 h 379768"/>
                <a:gd name="connsiteX15" fmla="*/ 375179 w 375178"/>
                <a:gd name="connsiteY15" fmla="*/ 68499 h 379768"/>
                <a:gd name="connsiteX16" fmla="*/ 313962 w 375178"/>
                <a:gd name="connsiteY16" fmla="*/ 4670 h 379768"/>
                <a:gd name="connsiteX17" fmla="*/ 250133 w 375178"/>
                <a:gd name="connsiteY17" fmla="*/ 119 h 379768"/>
                <a:gd name="connsiteX18" fmla="*/ 183693 w 375178"/>
                <a:gd name="connsiteY18" fmla="*/ 37237 h 379768"/>
                <a:gd name="connsiteX19" fmla="*/ 206486 w 375178"/>
                <a:gd name="connsiteY19" fmla="*/ 60664 h 379768"/>
                <a:gd name="connsiteX20" fmla="*/ 183693 w 375178"/>
                <a:gd name="connsiteY20" fmla="*/ 84090 h 379768"/>
                <a:gd name="connsiteX21" fmla="*/ 160899 w 375178"/>
                <a:gd name="connsiteY21" fmla="*/ 60664 h 379768"/>
                <a:gd name="connsiteX22" fmla="*/ 183693 w 375178"/>
                <a:gd name="connsiteY22" fmla="*/ 37237 h 3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5178" h="379768">
                  <a:moveTo>
                    <a:pt x="250133" y="119"/>
                  </a:moveTo>
                  <a:cubicBezTo>
                    <a:pt x="229279" y="119"/>
                    <a:pt x="209097" y="2058"/>
                    <a:pt x="191528" y="5343"/>
                  </a:cubicBezTo>
                  <a:cubicBezTo>
                    <a:pt x="139452" y="14444"/>
                    <a:pt x="130311" y="33359"/>
                    <a:pt x="130311" y="69172"/>
                  </a:cubicBezTo>
                  <a:lnTo>
                    <a:pt x="130311" y="116064"/>
                  </a:lnTo>
                  <a:lnTo>
                    <a:pt x="252745" y="116064"/>
                  </a:lnTo>
                  <a:lnTo>
                    <a:pt x="252745" y="131695"/>
                  </a:lnTo>
                  <a:lnTo>
                    <a:pt x="84724" y="131695"/>
                  </a:lnTo>
                  <a:cubicBezTo>
                    <a:pt x="49545" y="131695"/>
                    <a:pt x="18323" y="153182"/>
                    <a:pt x="8549" y="193545"/>
                  </a:cubicBezTo>
                  <a:cubicBezTo>
                    <a:pt x="-2531" y="240437"/>
                    <a:pt x="-3164" y="269087"/>
                    <a:pt x="8549" y="317918"/>
                  </a:cubicBezTo>
                  <a:cubicBezTo>
                    <a:pt x="17017" y="354403"/>
                    <a:pt x="37872" y="379768"/>
                    <a:pt x="73684" y="379768"/>
                  </a:cubicBezTo>
                  <a:lnTo>
                    <a:pt x="116025" y="379768"/>
                  </a:lnTo>
                  <a:lnTo>
                    <a:pt x="116025" y="323775"/>
                  </a:lnTo>
                  <a:cubicBezTo>
                    <a:pt x="116025" y="283412"/>
                    <a:pt x="151204" y="247600"/>
                    <a:pt x="192200" y="247600"/>
                  </a:cubicBezTo>
                  <a:lnTo>
                    <a:pt x="313962" y="247600"/>
                  </a:lnTo>
                  <a:cubicBezTo>
                    <a:pt x="347835" y="247600"/>
                    <a:pt x="375179" y="219583"/>
                    <a:pt x="375179" y="185077"/>
                  </a:cubicBezTo>
                  <a:lnTo>
                    <a:pt x="375179" y="68499"/>
                  </a:lnTo>
                  <a:cubicBezTo>
                    <a:pt x="375179" y="35298"/>
                    <a:pt x="347162" y="10527"/>
                    <a:pt x="313962" y="4670"/>
                  </a:cubicBezTo>
                  <a:cubicBezTo>
                    <a:pt x="292435" y="1425"/>
                    <a:pt x="270948" y="-514"/>
                    <a:pt x="250133" y="119"/>
                  </a:cubicBezTo>
                  <a:close/>
                  <a:moveTo>
                    <a:pt x="183693" y="37237"/>
                  </a:moveTo>
                  <a:cubicBezTo>
                    <a:pt x="196078" y="37237"/>
                    <a:pt x="206486" y="47645"/>
                    <a:pt x="206486" y="60664"/>
                  </a:cubicBezTo>
                  <a:cubicBezTo>
                    <a:pt x="206486" y="73683"/>
                    <a:pt x="196078" y="84090"/>
                    <a:pt x="183693" y="84090"/>
                  </a:cubicBezTo>
                  <a:cubicBezTo>
                    <a:pt x="171307" y="84090"/>
                    <a:pt x="160899" y="73683"/>
                    <a:pt x="160899" y="60664"/>
                  </a:cubicBezTo>
                  <a:cubicBezTo>
                    <a:pt x="160899" y="47645"/>
                    <a:pt x="170673" y="37237"/>
                    <a:pt x="183693" y="37237"/>
                  </a:cubicBezTo>
                  <a:close/>
                </a:path>
              </a:pathLst>
            </a:custGeom>
            <a:solidFill>
              <a:srgbClr val="5CA0D5"/>
            </a:solidFill>
            <a:ln w="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C0E3C9A3-9768-487A-862E-C36F1C443B91}"/>
                </a:ext>
              </a:extLst>
            </p:cNvPr>
            <p:cNvSpPr/>
            <p:nvPr/>
          </p:nvSpPr>
          <p:spPr>
            <a:xfrm>
              <a:off x="4689596" y="4502236"/>
              <a:ext cx="376791" cy="382700"/>
            </a:xfrm>
            <a:custGeom>
              <a:avLst/>
              <a:gdLst>
                <a:gd name="connsiteX0" fmla="*/ 259826 w 376791"/>
                <a:gd name="connsiteY0" fmla="*/ 0 h 382700"/>
                <a:gd name="connsiteX1" fmla="*/ 259826 w 376791"/>
                <a:gd name="connsiteY1" fmla="*/ 54055 h 382700"/>
                <a:gd name="connsiteX2" fmla="*/ 182979 w 376791"/>
                <a:gd name="connsiteY2" fmla="*/ 131536 h 382700"/>
                <a:gd name="connsiteX3" fmla="*/ 61217 w 376791"/>
                <a:gd name="connsiteY3" fmla="*/ 131536 h 382700"/>
                <a:gd name="connsiteX4" fmla="*/ 0 w 376791"/>
                <a:gd name="connsiteY4" fmla="*/ 194059 h 382700"/>
                <a:gd name="connsiteX5" fmla="*/ 0 w 376791"/>
                <a:gd name="connsiteY5" fmla="*/ 310636 h 382700"/>
                <a:gd name="connsiteX6" fmla="*/ 61217 w 376791"/>
                <a:gd name="connsiteY6" fmla="*/ 373159 h 382700"/>
                <a:gd name="connsiteX7" fmla="*/ 183651 w 376791"/>
                <a:gd name="connsiteY7" fmla="*/ 373159 h 382700"/>
                <a:gd name="connsiteX8" fmla="*/ 244868 w 376791"/>
                <a:gd name="connsiteY8" fmla="*/ 310636 h 382700"/>
                <a:gd name="connsiteX9" fmla="*/ 244868 w 376791"/>
                <a:gd name="connsiteY9" fmla="*/ 263744 h 382700"/>
                <a:gd name="connsiteX10" fmla="*/ 122395 w 376791"/>
                <a:gd name="connsiteY10" fmla="*/ 263744 h 382700"/>
                <a:gd name="connsiteX11" fmla="*/ 122395 w 376791"/>
                <a:gd name="connsiteY11" fmla="*/ 248113 h 382700"/>
                <a:gd name="connsiteX12" fmla="*/ 306046 w 376791"/>
                <a:gd name="connsiteY12" fmla="*/ 248113 h 382700"/>
                <a:gd name="connsiteX13" fmla="*/ 367263 w 376791"/>
                <a:gd name="connsiteY13" fmla="*/ 186263 h 382700"/>
                <a:gd name="connsiteX14" fmla="*/ 367263 w 376791"/>
                <a:gd name="connsiteY14" fmla="*/ 61890 h 382700"/>
                <a:gd name="connsiteX15" fmla="*/ 306046 w 376791"/>
                <a:gd name="connsiteY15" fmla="*/ 40 h 382700"/>
                <a:gd name="connsiteX16" fmla="*/ 259826 w 376791"/>
                <a:gd name="connsiteY16" fmla="*/ 0 h 382700"/>
                <a:gd name="connsiteX17" fmla="*/ 190774 w 376791"/>
                <a:gd name="connsiteY17" fmla="*/ 295006 h 382700"/>
                <a:gd name="connsiteX18" fmla="*/ 213567 w 376791"/>
                <a:gd name="connsiteY18" fmla="*/ 318432 h 382700"/>
                <a:gd name="connsiteX19" fmla="*/ 190774 w 376791"/>
                <a:gd name="connsiteY19" fmla="*/ 341858 h 382700"/>
                <a:gd name="connsiteX20" fmla="*/ 167981 w 376791"/>
                <a:gd name="connsiteY20" fmla="*/ 318432 h 382700"/>
                <a:gd name="connsiteX21" fmla="*/ 190774 w 376791"/>
                <a:gd name="connsiteY21" fmla="*/ 295006 h 3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791" h="382700">
                  <a:moveTo>
                    <a:pt x="259826" y="0"/>
                  </a:moveTo>
                  <a:lnTo>
                    <a:pt x="259826" y="54055"/>
                  </a:lnTo>
                  <a:cubicBezTo>
                    <a:pt x="259826" y="96396"/>
                    <a:pt x="224014" y="131536"/>
                    <a:pt x="182979" y="131536"/>
                  </a:cubicBezTo>
                  <a:lnTo>
                    <a:pt x="61217" y="131536"/>
                  </a:lnTo>
                  <a:cubicBezTo>
                    <a:pt x="28017" y="131536"/>
                    <a:pt x="0" y="160185"/>
                    <a:pt x="0" y="194059"/>
                  </a:cubicBezTo>
                  <a:lnTo>
                    <a:pt x="0" y="310636"/>
                  </a:lnTo>
                  <a:cubicBezTo>
                    <a:pt x="0" y="343837"/>
                    <a:pt x="28650" y="363385"/>
                    <a:pt x="61217" y="373159"/>
                  </a:cubicBezTo>
                  <a:cubicBezTo>
                    <a:pt x="99641" y="384872"/>
                    <a:pt x="136759" y="386851"/>
                    <a:pt x="183651" y="373159"/>
                  </a:cubicBezTo>
                  <a:cubicBezTo>
                    <a:pt x="214240" y="364058"/>
                    <a:pt x="244868" y="346448"/>
                    <a:pt x="244868" y="310636"/>
                  </a:cubicBezTo>
                  <a:lnTo>
                    <a:pt x="244868" y="263744"/>
                  </a:lnTo>
                  <a:lnTo>
                    <a:pt x="122395" y="263744"/>
                  </a:lnTo>
                  <a:lnTo>
                    <a:pt x="122395" y="248113"/>
                  </a:lnTo>
                  <a:lnTo>
                    <a:pt x="306046" y="248113"/>
                  </a:lnTo>
                  <a:cubicBezTo>
                    <a:pt x="341225" y="248113"/>
                    <a:pt x="354877" y="223381"/>
                    <a:pt x="367263" y="186263"/>
                  </a:cubicBezTo>
                  <a:cubicBezTo>
                    <a:pt x="380282" y="147839"/>
                    <a:pt x="379649" y="111394"/>
                    <a:pt x="367263" y="61890"/>
                  </a:cubicBezTo>
                  <a:cubicBezTo>
                    <a:pt x="358795" y="26711"/>
                    <a:pt x="341858" y="40"/>
                    <a:pt x="306046" y="40"/>
                  </a:cubicBezTo>
                  <a:lnTo>
                    <a:pt x="259826" y="0"/>
                  </a:lnTo>
                  <a:close/>
                  <a:moveTo>
                    <a:pt x="190774" y="295006"/>
                  </a:moveTo>
                  <a:cubicBezTo>
                    <a:pt x="203160" y="295006"/>
                    <a:pt x="213567" y="305413"/>
                    <a:pt x="213567" y="318432"/>
                  </a:cubicBezTo>
                  <a:cubicBezTo>
                    <a:pt x="213567" y="331451"/>
                    <a:pt x="203160" y="341858"/>
                    <a:pt x="190774" y="341858"/>
                  </a:cubicBezTo>
                  <a:cubicBezTo>
                    <a:pt x="178388" y="341858"/>
                    <a:pt x="167981" y="331451"/>
                    <a:pt x="167981" y="318432"/>
                  </a:cubicBezTo>
                  <a:cubicBezTo>
                    <a:pt x="167981" y="305413"/>
                    <a:pt x="178428" y="295006"/>
                    <a:pt x="190774" y="295006"/>
                  </a:cubicBezTo>
                  <a:close/>
                </a:path>
              </a:pathLst>
            </a:custGeom>
            <a:solidFill>
              <a:srgbClr val="FFD43E"/>
            </a:solidFill>
            <a:ln w="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BF4BD7-2A32-419A-AC84-E0DA217FA1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530403" y="4843772"/>
            <a:ext cx="1001359" cy="540818"/>
          </a:xfrm>
          <a:prstGeom prst="rect">
            <a:avLst/>
          </a:prstGeom>
        </p:spPr>
      </p:pic>
      <p:grpSp>
        <p:nvGrpSpPr>
          <p:cNvPr id="26" name="Рисунок 7">
            <a:extLst>
              <a:ext uri="{FF2B5EF4-FFF2-40B4-BE49-F238E27FC236}">
                <a16:creationId xmlns:a16="http://schemas.microsoft.com/office/drawing/2014/main" xmlns="" id="{F754A4B3-F06D-4F2A-B547-0103D2F67DC3}"/>
              </a:ext>
            </a:extLst>
          </p:cNvPr>
          <p:cNvGrpSpPr/>
          <p:nvPr/>
        </p:nvGrpSpPr>
        <p:grpSpPr>
          <a:xfrm>
            <a:off x="6553843" y="5748843"/>
            <a:ext cx="1137930" cy="364186"/>
            <a:chOff x="952499" y="5029199"/>
            <a:chExt cx="1447191" cy="83563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3B2FD2A8-44D2-4D61-859B-4AB56F44AD9A}"/>
                </a:ext>
              </a:extLst>
            </p:cNvPr>
            <p:cNvSpPr/>
            <p:nvPr/>
          </p:nvSpPr>
          <p:spPr>
            <a:xfrm>
              <a:off x="1618623" y="5100634"/>
              <a:ext cx="781067" cy="518462"/>
            </a:xfrm>
            <a:custGeom>
              <a:avLst/>
              <a:gdLst>
                <a:gd name="connsiteX0" fmla="*/ 125772 w 781067"/>
                <a:gd name="connsiteY0" fmla="*/ 187146 h 518462"/>
                <a:gd name="connsiteX1" fmla="*/ 104097 w 781067"/>
                <a:gd name="connsiteY1" fmla="*/ 226399 h 518462"/>
                <a:gd name="connsiteX2" fmla="*/ 79561 w 781067"/>
                <a:gd name="connsiteY2" fmla="*/ 240475 h 518462"/>
                <a:gd name="connsiteX3" fmla="*/ 60753 w 781067"/>
                <a:gd name="connsiteY3" fmla="*/ 276026 h 518462"/>
                <a:gd name="connsiteX4" fmla="*/ 43989 w 781067"/>
                <a:gd name="connsiteY4" fmla="*/ 338233 h 518462"/>
                <a:gd name="connsiteX5" fmla="*/ 43989 w 781067"/>
                <a:gd name="connsiteY5" fmla="*/ 478959 h 518462"/>
                <a:gd name="connsiteX6" fmla="*/ 21501 w 781067"/>
                <a:gd name="connsiteY6" fmla="*/ 518219 h 518462"/>
                <a:gd name="connsiteX7" fmla="*/ -171 w 781067"/>
                <a:gd name="connsiteY7" fmla="*/ 478959 h 518462"/>
                <a:gd name="connsiteX8" fmla="*/ -171 w 781067"/>
                <a:gd name="connsiteY8" fmla="*/ 187146 h 518462"/>
                <a:gd name="connsiteX9" fmla="*/ 21501 w 781067"/>
                <a:gd name="connsiteY9" fmla="*/ 148631 h 518462"/>
                <a:gd name="connsiteX10" fmla="*/ 43989 w 781067"/>
                <a:gd name="connsiteY10" fmla="*/ 187146 h 518462"/>
                <a:gd name="connsiteX11" fmla="*/ 43989 w 781067"/>
                <a:gd name="connsiteY11" fmla="*/ 192332 h 518462"/>
                <a:gd name="connsiteX12" fmla="*/ 52577 w 781067"/>
                <a:gd name="connsiteY12" fmla="*/ 177517 h 518462"/>
                <a:gd name="connsiteX13" fmla="*/ 104097 w 781067"/>
                <a:gd name="connsiteY13" fmla="*/ 148631 h 518462"/>
                <a:gd name="connsiteX14" fmla="*/ 125772 w 781067"/>
                <a:gd name="connsiteY14" fmla="*/ 187146 h 518462"/>
                <a:gd name="connsiteX15" fmla="*/ 113779 w 781067"/>
                <a:gd name="connsiteY15" fmla="*/ 333064 h 518462"/>
                <a:gd name="connsiteX16" fmla="*/ 213551 w 781067"/>
                <a:gd name="connsiteY16" fmla="*/ 147904 h 518462"/>
                <a:gd name="connsiteX17" fmla="*/ 312101 w 781067"/>
                <a:gd name="connsiteY17" fmla="*/ 319727 h 518462"/>
                <a:gd name="connsiteX18" fmla="*/ 312101 w 781067"/>
                <a:gd name="connsiteY18" fmla="*/ 323430 h 518462"/>
                <a:gd name="connsiteX19" fmla="*/ 311693 w 781067"/>
                <a:gd name="connsiteY19" fmla="*/ 330095 h 518462"/>
                <a:gd name="connsiteX20" fmla="*/ 290426 w 781067"/>
                <a:gd name="connsiteY20" fmla="*/ 359726 h 518462"/>
                <a:gd name="connsiteX21" fmla="*/ 160395 w 781067"/>
                <a:gd name="connsiteY21" fmla="*/ 359726 h 518462"/>
                <a:gd name="connsiteX22" fmla="*/ 174299 w 781067"/>
                <a:gd name="connsiteY22" fmla="*/ 408608 h 518462"/>
                <a:gd name="connsiteX23" fmla="*/ 213551 w 781067"/>
                <a:gd name="connsiteY23" fmla="*/ 441930 h 518462"/>
                <a:gd name="connsiteX24" fmla="*/ 256079 w 781067"/>
                <a:gd name="connsiteY24" fmla="*/ 423417 h 518462"/>
                <a:gd name="connsiteX25" fmla="*/ 286746 w 781067"/>
                <a:gd name="connsiteY25" fmla="*/ 421188 h 518462"/>
                <a:gd name="connsiteX26" fmla="*/ 286746 w 781067"/>
                <a:gd name="connsiteY26" fmla="*/ 469331 h 518462"/>
                <a:gd name="connsiteX27" fmla="*/ 213548 w 781067"/>
                <a:gd name="connsiteY27" fmla="*/ 518213 h 518462"/>
                <a:gd name="connsiteX28" fmla="*/ 113779 w 781067"/>
                <a:gd name="connsiteY28" fmla="*/ 333064 h 518462"/>
                <a:gd name="connsiteX29" fmla="*/ 158351 w 781067"/>
                <a:gd name="connsiteY29" fmla="*/ 296774 h 518462"/>
                <a:gd name="connsiteX30" fmla="*/ 274070 w 781067"/>
                <a:gd name="connsiteY30" fmla="*/ 296774 h 518462"/>
                <a:gd name="connsiteX31" fmla="*/ 213551 w 781067"/>
                <a:gd name="connsiteY31" fmla="*/ 218267 h 518462"/>
                <a:gd name="connsiteX32" fmla="*/ 158351 w 781067"/>
                <a:gd name="connsiteY32" fmla="*/ 296774 h 518462"/>
                <a:gd name="connsiteX33" fmla="*/ 520416 w 781067"/>
                <a:gd name="connsiteY33" fmla="*/ 478237 h 518462"/>
                <a:gd name="connsiteX34" fmla="*/ 498333 w 781067"/>
                <a:gd name="connsiteY34" fmla="*/ 518236 h 518462"/>
                <a:gd name="connsiteX35" fmla="*/ 476661 w 781067"/>
                <a:gd name="connsiteY35" fmla="*/ 486387 h 518462"/>
                <a:gd name="connsiteX36" fmla="*/ 421049 w 781067"/>
                <a:gd name="connsiteY36" fmla="*/ 518236 h 518462"/>
                <a:gd name="connsiteX37" fmla="*/ 321686 w 781067"/>
                <a:gd name="connsiteY37" fmla="*/ 333815 h 518462"/>
                <a:gd name="connsiteX38" fmla="*/ 421049 w 781067"/>
                <a:gd name="connsiteY38" fmla="*/ 147909 h 518462"/>
                <a:gd name="connsiteX39" fmla="*/ 475841 w 781067"/>
                <a:gd name="connsiteY39" fmla="*/ 179013 h 518462"/>
                <a:gd name="connsiteX40" fmla="*/ 475841 w 781067"/>
                <a:gd name="connsiteY40" fmla="*/ 39777 h 518462"/>
                <a:gd name="connsiteX41" fmla="*/ 498330 w 781067"/>
                <a:gd name="connsiteY41" fmla="*/ -221 h 518462"/>
                <a:gd name="connsiteX42" fmla="*/ 520413 w 781067"/>
                <a:gd name="connsiteY42" fmla="*/ 39777 h 518462"/>
                <a:gd name="connsiteX43" fmla="*/ 520413 w 781067"/>
                <a:gd name="connsiteY43" fmla="*/ 478237 h 518462"/>
                <a:gd name="connsiteX44" fmla="*/ 421053 w 781067"/>
                <a:gd name="connsiteY44" fmla="*/ 228640 h 518462"/>
                <a:gd name="connsiteX45" fmla="*/ 382620 w 781067"/>
                <a:gd name="connsiteY45" fmla="*/ 259004 h 518462"/>
                <a:gd name="connsiteX46" fmla="*/ 366261 w 781067"/>
                <a:gd name="connsiteY46" fmla="*/ 333809 h 518462"/>
                <a:gd name="connsiteX47" fmla="*/ 382620 w 781067"/>
                <a:gd name="connsiteY47" fmla="*/ 407129 h 518462"/>
                <a:gd name="connsiteX48" fmla="*/ 421053 w 781067"/>
                <a:gd name="connsiteY48" fmla="*/ 437499 h 518462"/>
                <a:gd name="connsiteX49" fmla="*/ 459489 w 781067"/>
                <a:gd name="connsiteY49" fmla="*/ 407129 h 518462"/>
                <a:gd name="connsiteX50" fmla="*/ 475845 w 781067"/>
                <a:gd name="connsiteY50" fmla="*/ 333809 h 518462"/>
                <a:gd name="connsiteX51" fmla="*/ 459489 w 781067"/>
                <a:gd name="connsiteY51" fmla="*/ 259004 h 518462"/>
                <a:gd name="connsiteX52" fmla="*/ 421053 w 781067"/>
                <a:gd name="connsiteY52" fmla="*/ 228640 h 518462"/>
                <a:gd name="connsiteX53" fmla="*/ 598225 w 781067"/>
                <a:gd name="connsiteY53" fmla="*/ 55326 h 518462"/>
                <a:gd name="connsiteX54" fmla="*/ 576142 w 781067"/>
                <a:gd name="connsiteY54" fmla="*/ 96059 h 518462"/>
                <a:gd name="connsiteX55" fmla="*/ 554061 w 781067"/>
                <a:gd name="connsiteY55" fmla="*/ 55326 h 518462"/>
                <a:gd name="connsiteX56" fmla="*/ 554061 w 781067"/>
                <a:gd name="connsiteY56" fmla="*/ 39772 h 518462"/>
                <a:gd name="connsiteX57" fmla="*/ 575961 w 781067"/>
                <a:gd name="connsiteY57" fmla="*/ -227 h 518462"/>
                <a:gd name="connsiteX58" fmla="*/ 576142 w 781067"/>
                <a:gd name="connsiteY58" fmla="*/ -227 h 518462"/>
                <a:gd name="connsiteX59" fmla="*/ 598225 w 781067"/>
                <a:gd name="connsiteY59" fmla="*/ 39772 h 518462"/>
                <a:gd name="connsiteX60" fmla="*/ 598225 w 781067"/>
                <a:gd name="connsiteY60" fmla="*/ 189381 h 518462"/>
                <a:gd name="connsiteX61" fmla="*/ 598225 w 781067"/>
                <a:gd name="connsiteY61" fmla="*/ 478231 h 518462"/>
                <a:gd name="connsiteX62" fmla="*/ 576142 w 781067"/>
                <a:gd name="connsiteY62" fmla="*/ 518230 h 518462"/>
                <a:gd name="connsiteX63" fmla="*/ 554061 w 781067"/>
                <a:gd name="connsiteY63" fmla="*/ 478559 h 518462"/>
                <a:gd name="connsiteX64" fmla="*/ 554061 w 781067"/>
                <a:gd name="connsiteY64" fmla="*/ 478231 h 518462"/>
                <a:gd name="connsiteX65" fmla="*/ 554061 w 781067"/>
                <a:gd name="connsiteY65" fmla="*/ 189381 h 518462"/>
                <a:gd name="connsiteX66" fmla="*/ 576142 w 781067"/>
                <a:gd name="connsiteY66" fmla="*/ 148643 h 518462"/>
                <a:gd name="connsiteX67" fmla="*/ 598225 w 781067"/>
                <a:gd name="connsiteY67" fmla="*/ 189381 h 518462"/>
                <a:gd name="connsiteX68" fmla="*/ 626323 w 781067"/>
                <a:gd name="connsiteY68" fmla="*/ 412270 h 518462"/>
                <a:gd name="connsiteX69" fmla="*/ 656991 w 781067"/>
                <a:gd name="connsiteY69" fmla="*/ 406350 h 518462"/>
                <a:gd name="connsiteX70" fmla="*/ 701971 w 781067"/>
                <a:gd name="connsiteY70" fmla="*/ 438938 h 518462"/>
                <a:gd name="connsiteX71" fmla="*/ 729778 w 781067"/>
                <a:gd name="connsiteY71" fmla="*/ 424867 h 518462"/>
                <a:gd name="connsiteX72" fmla="*/ 737135 w 781067"/>
                <a:gd name="connsiteY72" fmla="*/ 402647 h 518462"/>
                <a:gd name="connsiteX73" fmla="*/ 735911 w 781067"/>
                <a:gd name="connsiteY73" fmla="*/ 395237 h 518462"/>
                <a:gd name="connsiteX74" fmla="*/ 730591 w 781067"/>
                <a:gd name="connsiteY74" fmla="*/ 386359 h 518462"/>
                <a:gd name="connsiteX75" fmla="*/ 697879 w 781067"/>
                <a:gd name="connsiteY75" fmla="*/ 365618 h 518462"/>
                <a:gd name="connsiteX76" fmla="*/ 697471 w 781067"/>
                <a:gd name="connsiteY76" fmla="*/ 365618 h 518462"/>
                <a:gd name="connsiteX77" fmla="*/ 661896 w 781067"/>
                <a:gd name="connsiteY77" fmla="*/ 346355 h 518462"/>
                <a:gd name="connsiteX78" fmla="*/ 633680 w 781067"/>
                <a:gd name="connsiteY78" fmla="*/ 303405 h 518462"/>
                <a:gd name="connsiteX79" fmla="*/ 626731 w 781067"/>
                <a:gd name="connsiteY79" fmla="*/ 256746 h 518462"/>
                <a:gd name="connsiteX80" fmla="*/ 650856 w 781067"/>
                <a:gd name="connsiteY80" fmla="*/ 175270 h 518462"/>
                <a:gd name="connsiteX81" fmla="*/ 701154 w 781067"/>
                <a:gd name="connsiteY81" fmla="*/ 147869 h 518462"/>
                <a:gd name="connsiteX82" fmla="*/ 762490 w 781067"/>
                <a:gd name="connsiteY82" fmla="*/ 188601 h 518462"/>
                <a:gd name="connsiteX83" fmla="*/ 769031 w 781067"/>
                <a:gd name="connsiteY83" fmla="*/ 243404 h 518462"/>
                <a:gd name="connsiteX84" fmla="*/ 738774 w 781067"/>
                <a:gd name="connsiteY84" fmla="*/ 253777 h 518462"/>
                <a:gd name="connsiteX85" fmla="*/ 701154 w 781067"/>
                <a:gd name="connsiteY85" fmla="*/ 226371 h 518462"/>
                <a:gd name="connsiteX86" fmla="*/ 676619 w 781067"/>
                <a:gd name="connsiteY86" fmla="*/ 239701 h 518462"/>
                <a:gd name="connsiteX87" fmla="*/ 670078 w 781067"/>
                <a:gd name="connsiteY87" fmla="*/ 256741 h 518462"/>
                <a:gd name="connsiteX88" fmla="*/ 670895 w 781067"/>
                <a:gd name="connsiteY88" fmla="*/ 262661 h 518462"/>
                <a:gd name="connsiteX89" fmla="*/ 675394 w 781067"/>
                <a:gd name="connsiteY89" fmla="*/ 270066 h 518462"/>
                <a:gd name="connsiteX90" fmla="*/ 705246 w 781067"/>
                <a:gd name="connsiteY90" fmla="*/ 287844 h 518462"/>
                <a:gd name="connsiteX91" fmla="*/ 705654 w 781067"/>
                <a:gd name="connsiteY91" fmla="*/ 288589 h 518462"/>
                <a:gd name="connsiteX92" fmla="*/ 706065 w 781067"/>
                <a:gd name="connsiteY92" fmla="*/ 288589 h 518462"/>
                <a:gd name="connsiteX93" fmla="*/ 744093 w 781067"/>
                <a:gd name="connsiteY93" fmla="*/ 310064 h 518462"/>
                <a:gd name="connsiteX94" fmla="*/ 773128 w 781067"/>
                <a:gd name="connsiteY94" fmla="*/ 353760 h 518462"/>
                <a:gd name="connsiteX95" fmla="*/ 780896 w 781067"/>
                <a:gd name="connsiteY95" fmla="*/ 402642 h 518462"/>
                <a:gd name="connsiteX96" fmla="*/ 755133 w 781067"/>
                <a:gd name="connsiteY96" fmla="*/ 488553 h 518462"/>
                <a:gd name="connsiteX97" fmla="*/ 701974 w 781067"/>
                <a:gd name="connsiteY97" fmla="*/ 518184 h 518462"/>
                <a:gd name="connsiteX98" fmla="*/ 629190 w 781067"/>
                <a:gd name="connsiteY98" fmla="*/ 467084 h 518462"/>
                <a:gd name="connsiteX99" fmla="*/ 626323 w 781067"/>
                <a:gd name="connsiteY99" fmla="*/ 412270 h 5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781067" h="518462">
                  <a:moveTo>
                    <a:pt x="125772" y="187146"/>
                  </a:moveTo>
                  <a:cubicBezTo>
                    <a:pt x="125772" y="207887"/>
                    <a:pt x="116364" y="226399"/>
                    <a:pt x="104097" y="226399"/>
                  </a:cubicBezTo>
                  <a:cubicBezTo>
                    <a:pt x="94689" y="226399"/>
                    <a:pt x="86513" y="230847"/>
                    <a:pt x="79561" y="240475"/>
                  </a:cubicBezTo>
                  <a:cubicBezTo>
                    <a:pt x="71793" y="249370"/>
                    <a:pt x="65658" y="261956"/>
                    <a:pt x="60753" y="276026"/>
                  </a:cubicBezTo>
                  <a:cubicBezTo>
                    <a:pt x="50937" y="299731"/>
                    <a:pt x="46036" y="327871"/>
                    <a:pt x="43989" y="338233"/>
                  </a:cubicBezTo>
                  <a:lnTo>
                    <a:pt x="43989" y="478959"/>
                  </a:lnTo>
                  <a:cubicBezTo>
                    <a:pt x="43989" y="500440"/>
                    <a:pt x="33768" y="518219"/>
                    <a:pt x="21501" y="518219"/>
                  </a:cubicBezTo>
                  <a:cubicBezTo>
                    <a:pt x="9641" y="518219"/>
                    <a:pt x="-171" y="500440"/>
                    <a:pt x="-171" y="478959"/>
                  </a:cubicBezTo>
                  <a:lnTo>
                    <a:pt x="-171" y="187146"/>
                  </a:lnTo>
                  <a:cubicBezTo>
                    <a:pt x="-171" y="165665"/>
                    <a:pt x="9641" y="148631"/>
                    <a:pt x="21501" y="148631"/>
                  </a:cubicBezTo>
                  <a:cubicBezTo>
                    <a:pt x="33768" y="148631"/>
                    <a:pt x="43989" y="165671"/>
                    <a:pt x="43989" y="187146"/>
                  </a:cubicBezTo>
                  <a:lnTo>
                    <a:pt x="43989" y="192332"/>
                  </a:lnTo>
                  <a:cubicBezTo>
                    <a:pt x="46441" y="187146"/>
                    <a:pt x="49713" y="181225"/>
                    <a:pt x="52577" y="177517"/>
                  </a:cubicBezTo>
                  <a:cubicBezTo>
                    <a:pt x="66072" y="161229"/>
                    <a:pt x="83653" y="147892"/>
                    <a:pt x="104097" y="148631"/>
                  </a:cubicBezTo>
                  <a:cubicBezTo>
                    <a:pt x="116364" y="148631"/>
                    <a:pt x="125772" y="165671"/>
                    <a:pt x="125772" y="187146"/>
                  </a:cubicBezTo>
                  <a:close/>
                  <a:moveTo>
                    <a:pt x="113779" y="333064"/>
                  </a:moveTo>
                  <a:cubicBezTo>
                    <a:pt x="114191" y="232337"/>
                    <a:pt x="157534" y="147904"/>
                    <a:pt x="213551" y="147904"/>
                  </a:cubicBezTo>
                  <a:cubicBezTo>
                    <a:pt x="266710" y="147904"/>
                    <a:pt x="308826" y="219745"/>
                    <a:pt x="312101" y="319727"/>
                  </a:cubicBezTo>
                  <a:lnTo>
                    <a:pt x="312101" y="323430"/>
                  </a:lnTo>
                  <a:cubicBezTo>
                    <a:pt x="312101" y="324914"/>
                    <a:pt x="312101" y="328611"/>
                    <a:pt x="311693" y="330095"/>
                  </a:cubicBezTo>
                  <a:cubicBezTo>
                    <a:pt x="310462" y="347874"/>
                    <a:pt x="301878" y="359726"/>
                    <a:pt x="290426" y="359726"/>
                  </a:cubicBezTo>
                  <a:lnTo>
                    <a:pt x="160395" y="359726"/>
                  </a:lnTo>
                  <a:cubicBezTo>
                    <a:pt x="162439" y="376765"/>
                    <a:pt x="166935" y="396016"/>
                    <a:pt x="174299" y="408608"/>
                  </a:cubicBezTo>
                  <a:cubicBezTo>
                    <a:pt x="182886" y="426386"/>
                    <a:pt x="199242" y="439706"/>
                    <a:pt x="213551" y="441930"/>
                  </a:cubicBezTo>
                  <a:cubicBezTo>
                    <a:pt x="228271" y="444147"/>
                    <a:pt x="245855" y="437488"/>
                    <a:pt x="256079" y="423417"/>
                  </a:cubicBezTo>
                  <a:cubicBezTo>
                    <a:pt x="264663" y="407118"/>
                    <a:pt x="281430" y="409347"/>
                    <a:pt x="286746" y="421188"/>
                  </a:cubicBezTo>
                  <a:cubicBezTo>
                    <a:pt x="292062" y="431567"/>
                    <a:pt x="296150" y="453788"/>
                    <a:pt x="286746" y="469331"/>
                  </a:cubicBezTo>
                  <a:cubicBezTo>
                    <a:pt x="266707" y="502652"/>
                    <a:pt x="242583" y="518213"/>
                    <a:pt x="213548" y="518213"/>
                  </a:cubicBezTo>
                  <a:cubicBezTo>
                    <a:pt x="157534" y="517485"/>
                    <a:pt x="114191" y="433791"/>
                    <a:pt x="113779" y="333064"/>
                  </a:cubicBezTo>
                  <a:close/>
                  <a:moveTo>
                    <a:pt x="158351" y="296774"/>
                  </a:moveTo>
                  <a:lnTo>
                    <a:pt x="274070" y="296774"/>
                  </a:lnTo>
                  <a:cubicBezTo>
                    <a:pt x="269982" y="267149"/>
                    <a:pt x="249127" y="223453"/>
                    <a:pt x="213551" y="218267"/>
                  </a:cubicBezTo>
                  <a:cubicBezTo>
                    <a:pt x="178798" y="221224"/>
                    <a:pt x="161623" y="266409"/>
                    <a:pt x="158351" y="296774"/>
                  </a:cubicBezTo>
                  <a:close/>
                  <a:moveTo>
                    <a:pt x="520416" y="478237"/>
                  </a:moveTo>
                  <a:cubicBezTo>
                    <a:pt x="520416" y="499718"/>
                    <a:pt x="510601" y="518236"/>
                    <a:pt x="498333" y="518236"/>
                  </a:cubicBezTo>
                  <a:cubicBezTo>
                    <a:pt x="487293" y="518236"/>
                    <a:pt x="478708" y="504165"/>
                    <a:pt x="476661" y="486387"/>
                  </a:cubicBezTo>
                  <a:cubicBezTo>
                    <a:pt x="461125" y="505638"/>
                    <a:pt x="441497" y="518236"/>
                    <a:pt x="421049" y="518236"/>
                  </a:cubicBezTo>
                  <a:cubicBezTo>
                    <a:pt x="365849" y="518236"/>
                    <a:pt x="321686" y="433803"/>
                    <a:pt x="321686" y="333815"/>
                  </a:cubicBezTo>
                  <a:cubicBezTo>
                    <a:pt x="321686" y="232343"/>
                    <a:pt x="365849" y="147909"/>
                    <a:pt x="421049" y="147909"/>
                  </a:cubicBezTo>
                  <a:cubicBezTo>
                    <a:pt x="441088" y="147909"/>
                    <a:pt x="460713" y="159756"/>
                    <a:pt x="475841" y="179013"/>
                  </a:cubicBezTo>
                  <a:lnTo>
                    <a:pt x="475841" y="39777"/>
                  </a:lnTo>
                  <a:cubicBezTo>
                    <a:pt x="475841" y="18297"/>
                    <a:pt x="485657" y="-221"/>
                    <a:pt x="498330" y="-221"/>
                  </a:cubicBezTo>
                  <a:cubicBezTo>
                    <a:pt x="510597" y="-221"/>
                    <a:pt x="520413" y="18297"/>
                    <a:pt x="520413" y="39777"/>
                  </a:cubicBezTo>
                  <a:lnTo>
                    <a:pt x="520413" y="478237"/>
                  </a:lnTo>
                  <a:close/>
                  <a:moveTo>
                    <a:pt x="421053" y="228640"/>
                  </a:moveTo>
                  <a:cubicBezTo>
                    <a:pt x="406332" y="228640"/>
                    <a:pt x="392837" y="239747"/>
                    <a:pt x="382620" y="259004"/>
                  </a:cubicBezTo>
                  <a:cubicBezTo>
                    <a:pt x="372396" y="277522"/>
                    <a:pt x="366261" y="304178"/>
                    <a:pt x="366261" y="333809"/>
                  </a:cubicBezTo>
                  <a:cubicBezTo>
                    <a:pt x="366261" y="361950"/>
                    <a:pt x="372393" y="388611"/>
                    <a:pt x="382620" y="407129"/>
                  </a:cubicBezTo>
                  <a:cubicBezTo>
                    <a:pt x="392837" y="426392"/>
                    <a:pt x="406332" y="437499"/>
                    <a:pt x="421053" y="437499"/>
                  </a:cubicBezTo>
                  <a:cubicBezTo>
                    <a:pt x="436181" y="437499"/>
                    <a:pt x="449268" y="426392"/>
                    <a:pt x="459489" y="407129"/>
                  </a:cubicBezTo>
                  <a:cubicBezTo>
                    <a:pt x="469709" y="388617"/>
                    <a:pt x="475845" y="361950"/>
                    <a:pt x="475845" y="333809"/>
                  </a:cubicBezTo>
                  <a:cubicBezTo>
                    <a:pt x="475845" y="304178"/>
                    <a:pt x="469712" y="277522"/>
                    <a:pt x="459489" y="259004"/>
                  </a:cubicBezTo>
                  <a:cubicBezTo>
                    <a:pt x="449268" y="239747"/>
                    <a:pt x="436181" y="228640"/>
                    <a:pt x="421053" y="228640"/>
                  </a:cubicBezTo>
                  <a:close/>
                  <a:moveTo>
                    <a:pt x="598225" y="55326"/>
                  </a:moveTo>
                  <a:cubicBezTo>
                    <a:pt x="598225" y="77547"/>
                    <a:pt x="588821" y="96059"/>
                    <a:pt x="576142" y="96059"/>
                  </a:cubicBezTo>
                  <a:cubicBezTo>
                    <a:pt x="563874" y="96059"/>
                    <a:pt x="554061" y="77547"/>
                    <a:pt x="554061" y="55326"/>
                  </a:cubicBezTo>
                  <a:lnTo>
                    <a:pt x="554061" y="39772"/>
                  </a:lnTo>
                  <a:cubicBezTo>
                    <a:pt x="554011" y="17773"/>
                    <a:pt x="563815" y="-135"/>
                    <a:pt x="575961" y="-227"/>
                  </a:cubicBezTo>
                  <a:cubicBezTo>
                    <a:pt x="576021" y="-227"/>
                    <a:pt x="576081" y="-227"/>
                    <a:pt x="576142" y="-227"/>
                  </a:cubicBezTo>
                  <a:cubicBezTo>
                    <a:pt x="588821" y="-227"/>
                    <a:pt x="598225" y="17552"/>
                    <a:pt x="598225" y="39772"/>
                  </a:cubicBezTo>
                  <a:close/>
                  <a:moveTo>
                    <a:pt x="598225" y="189381"/>
                  </a:moveTo>
                  <a:lnTo>
                    <a:pt x="598225" y="478231"/>
                  </a:lnTo>
                  <a:cubicBezTo>
                    <a:pt x="598225" y="500452"/>
                    <a:pt x="588821" y="518230"/>
                    <a:pt x="576142" y="518230"/>
                  </a:cubicBezTo>
                  <a:cubicBezTo>
                    <a:pt x="563996" y="518319"/>
                    <a:pt x="554110" y="500557"/>
                    <a:pt x="554061" y="478559"/>
                  </a:cubicBezTo>
                  <a:cubicBezTo>
                    <a:pt x="554061" y="478450"/>
                    <a:pt x="554061" y="478340"/>
                    <a:pt x="554061" y="478231"/>
                  </a:cubicBezTo>
                  <a:lnTo>
                    <a:pt x="554061" y="189381"/>
                  </a:lnTo>
                  <a:cubicBezTo>
                    <a:pt x="554061" y="165682"/>
                    <a:pt x="563874" y="148643"/>
                    <a:pt x="576142" y="148643"/>
                  </a:cubicBezTo>
                  <a:cubicBezTo>
                    <a:pt x="588824" y="148643"/>
                    <a:pt x="598225" y="165682"/>
                    <a:pt x="598225" y="189381"/>
                  </a:cubicBezTo>
                  <a:close/>
                  <a:moveTo>
                    <a:pt x="626323" y="412270"/>
                  </a:moveTo>
                  <a:cubicBezTo>
                    <a:pt x="633683" y="394503"/>
                    <a:pt x="647998" y="392280"/>
                    <a:pt x="656991" y="406350"/>
                  </a:cubicBezTo>
                  <a:cubicBezTo>
                    <a:pt x="667623" y="422649"/>
                    <a:pt x="686026" y="439671"/>
                    <a:pt x="701971" y="438938"/>
                  </a:cubicBezTo>
                  <a:cubicBezTo>
                    <a:pt x="713011" y="438938"/>
                    <a:pt x="723234" y="432278"/>
                    <a:pt x="729778" y="424867"/>
                  </a:cubicBezTo>
                  <a:cubicBezTo>
                    <a:pt x="735502" y="415978"/>
                    <a:pt x="737135" y="408579"/>
                    <a:pt x="737135" y="402647"/>
                  </a:cubicBezTo>
                  <a:cubicBezTo>
                    <a:pt x="737135" y="398945"/>
                    <a:pt x="736727" y="397466"/>
                    <a:pt x="735911" y="395237"/>
                  </a:cubicBezTo>
                  <a:cubicBezTo>
                    <a:pt x="735499" y="393019"/>
                    <a:pt x="733866" y="390056"/>
                    <a:pt x="730591" y="386359"/>
                  </a:cubicBezTo>
                  <a:cubicBezTo>
                    <a:pt x="724867" y="378948"/>
                    <a:pt x="712600" y="370799"/>
                    <a:pt x="697879" y="365618"/>
                  </a:cubicBezTo>
                  <a:lnTo>
                    <a:pt x="697471" y="365618"/>
                  </a:lnTo>
                  <a:cubicBezTo>
                    <a:pt x="684792" y="361176"/>
                    <a:pt x="672524" y="355250"/>
                    <a:pt x="661896" y="346355"/>
                  </a:cubicBezTo>
                  <a:cubicBezTo>
                    <a:pt x="650856" y="336732"/>
                    <a:pt x="641040" y="323401"/>
                    <a:pt x="633680" y="303405"/>
                  </a:cubicBezTo>
                  <a:cubicBezTo>
                    <a:pt x="629184" y="290074"/>
                    <a:pt x="626731" y="273780"/>
                    <a:pt x="626731" y="256746"/>
                  </a:cubicBezTo>
                  <a:cubicBezTo>
                    <a:pt x="626731" y="222674"/>
                    <a:pt x="637363" y="193788"/>
                    <a:pt x="650856" y="175270"/>
                  </a:cubicBezTo>
                  <a:cubicBezTo>
                    <a:pt x="665168" y="157498"/>
                    <a:pt x="682343" y="147869"/>
                    <a:pt x="701154" y="147869"/>
                  </a:cubicBezTo>
                  <a:cubicBezTo>
                    <a:pt x="729367" y="147869"/>
                    <a:pt x="749403" y="172313"/>
                    <a:pt x="762490" y="188601"/>
                  </a:cubicBezTo>
                  <a:cubicBezTo>
                    <a:pt x="772306" y="200454"/>
                    <a:pt x="775166" y="224898"/>
                    <a:pt x="769031" y="243404"/>
                  </a:cubicBezTo>
                  <a:cubicBezTo>
                    <a:pt x="762490" y="261182"/>
                    <a:pt x="748995" y="266369"/>
                    <a:pt x="738774" y="253777"/>
                  </a:cubicBezTo>
                  <a:cubicBezTo>
                    <a:pt x="725690" y="238229"/>
                    <a:pt x="714239" y="226371"/>
                    <a:pt x="701154" y="226371"/>
                  </a:cubicBezTo>
                  <a:cubicBezTo>
                    <a:pt x="690931" y="226371"/>
                    <a:pt x="681935" y="232297"/>
                    <a:pt x="676619" y="239701"/>
                  </a:cubicBezTo>
                  <a:cubicBezTo>
                    <a:pt x="671303" y="246373"/>
                    <a:pt x="670078" y="253038"/>
                    <a:pt x="670078" y="256741"/>
                  </a:cubicBezTo>
                  <a:cubicBezTo>
                    <a:pt x="670078" y="259698"/>
                    <a:pt x="670078" y="260443"/>
                    <a:pt x="670895" y="262661"/>
                  </a:cubicBezTo>
                  <a:cubicBezTo>
                    <a:pt x="671306" y="264140"/>
                    <a:pt x="672531" y="267103"/>
                    <a:pt x="675394" y="270066"/>
                  </a:cubicBezTo>
                  <a:cubicBezTo>
                    <a:pt x="680713" y="276731"/>
                    <a:pt x="691342" y="283397"/>
                    <a:pt x="705246" y="287844"/>
                  </a:cubicBezTo>
                  <a:lnTo>
                    <a:pt x="705654" y="288589"/>
                  </a:lnTo>
                  <a:lnTo>
                    <a:pt x="706065" y="288589"/>
                  </a:lnTo>
                  <a:cubicBezTo>
                    <a:pt x="719561" y="293025"/>
                    <a:pt x="732237" y="299696"/>
                    <a:pt x="744093" y="310064"/>
                  </a:cubicBezTo>
                  <a:cubicBezTo>
                    <a:pt x="755133" y="318954"/>
                    <a:pt x="766176" y="333024"/>
                    <a:pt x="773128" y="353760"/>
                  </a:cubicBezTo>
                  <a:cubicBezTo>
                    <a:pt x="778036" y="368569"/>
                    <a:pt x="780896" y="385608"/>
                    <a:pt x="780896" y="402642"/>
                  </a:cubicBezTo>
                  <a:cubicBezTo>
                    <a:pt x="780896" y="438932"/>
                    <a:pt x="769856" y="469302"/>
                    <a:pt x="755133" y="488553"/>
                  </a:cubicBezTo>
                  <a:cubicBezTo>
                    <a:pt x="740413" y="507065"/>
                    <a:pt x="722010" y="518184"/>
                    <a:pt x="701974" y="518184"/>
                  </a:cubicBezTo>
                  <a:cubicBezTo>
                    <a:pt x="670082" y="517445"/>
                    <a:pt x="645546" y="490783"/>
                    <a:pt x="629190" y="467084"/>
                  </a:cubicBezTo>
                  <a:cubicBezTo>
                    <a:pt x="620191" y="453753"/>
                    <a:pt x="618966" y="428564"/>
                    <a:pt x="626323" y="412270"/>
                  </a:cubicBezTo>
                  <a:close/>
                </a:path>
              </a:pathLst>
            </a:custGeom>
            <a:solidFill>
              <a:srgbClr val="636466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B9920492-EA70-46FB-B0C3-2694362228A7}"/>
                </a:ext>
              </a:extLst>
            </p:cNvPr>
            <p:cNvSpPr/>
            <p:nvPr/>
          </p:nvSpPr>
          <p:spPr>
            <a:xfrm>
              <a:off x="952506" y="5436062"/>
              <a:ext cx="538272" cy="428774"/>
            </a:xfrm>
            <a:custGeom>
              <a:avLst/>
              <a:gdLst>
                <a:gd name="connsiteX0" fmla="*/ 517011 w 538272"/>
                <a:gd name="connsiteY0" fmla="*/ 237261 h 428774"/>
                <a:gd name="connsiteX1" fmla="*/ 307798 w 538272"/>
                <a:gd name="connsiteY1" fmla="*/ 405113 h 428774"/>
                <a:gd name="connsiteX2" fmla="*/ 233492 w 538272"/>
                <a:gd name="connsiteY2" fmla="*/ 413073 h 428774"/>
                <a:gd name="connsiteX3" fmla="*/ 21583 w 538272"/>
                <a:gd name="connsiteY3" fmla="*/ 250850 h 428774"/>
                <a:gd name="connsiteX4" fmla="*/ -171 w 538272"/>
                <a:gd name="connsiteY4" fmla="*/ 218250 h 428774"/>
                <a:gd name="connsiteX5" fmla="*/ -171 w 538272"/>
                <a:gd name="connsiteY5" fmla="*/ 119701 h 428774"/>
                <a:gd name="connsiteX6" fmla="*/ 239273 w 538272"/>
                <a:gd name="connsiteY6" fmla="*/ 16785 h 428774"/>
                <a:gd name="connsiteX7" fmla="*/ 312424 w 538272"/>
                <a:gd name="connsiteY7" fmla="*/ 13168 h 428774"/>
                <a:gd name="connsiteX8" fmla="*/ 538101 w 538272"/>
                <a:gd name="connsiteY8" fmla="*/ 105877 h 428774"/>
                <a:gd name="connsiteX9" fmla="*/ 538088 w 538272"/>
                <a:gd name="connsiteY9" fmla="*/ 203028 h 428774"/>
                <a:gd name="connsiteX10" fmla="*/ 517011 w 538272"/>
                <a:gd name="connsiteY10" fmla="*/ 237261 h 42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72" h="428774">
                  <a:moveTo>
                    <a:pt x="517011" y="237261"/>
                  </a:moveTo>
                  <a:cubicBezTo>
                    <a:pt x="488286" y="264381"/>
                    <a:pt x="339478" y="375201"/>
                    <a:pt x="307798" y="405113"/>
                  </a:cubicBezTo>
                  <a:cubicBezTo>
                    <a:pt x="276118" y="435036"/>
                    <a:pt x="258518" y="434743"/>
                    <a:pt x="233492" y="413073"/>
                  </a:cubicBezTo>
                  <a:cubicBezTo>
                    <a:pt x="208466" y="391403"/>
                    <a:pt x="50108" y="275546"/>
                    <a:pt x="21583" y="250850"/>
                  </a:cubicBezTo>
                  <a:cubicBezTo>
                    <a:pt x="7325" y="238504"/>
                    <a:pt x="-171" y="228091"/>
                    <a:pt x="-171" y="218250"/>
                  </a:cubicBezTo>
                  <a:lnTo>
                    <a:pt x="-171" y="119701"/>
                  </a:lnTo>
                  <a:cubicBezTo>
                    <a:pt x="-171" y="119701"/>
                    <a:pt x="205989" y="38408"/>
                    <a:pt x="239273" y="16785"/>
                  </a:cubicBezTo>
                  <a:cubicBezTo>
                    <a:pt x="272555" y="-4845"/>
                    <a:pt x="284101" y="-5625"/>
                    <a:pt x="312424" y="13168"/>
                  </a:cubicBezTo>
                  <a:cubicBezTo>
                    <a:pt x="340750" y="31961"/>
                    <a:pt x="510107" y="87308"/>
                    <a:pt x="538101" y="105877"/>
                  </a:cubicBezTo>
                  <a:lnTo>
                    <a:pt x="538088" y="203028"/>
                  </a:lnTo>
                  <a:cubicBezTo>
                    <a:pt x="538092" y="212771"/>
                    <a:pt x="531633" y="223460"/>
                    <a:pt x="517011" y="237261"/>
                  </a:cubicBezTo>
                  <a:close/>
                </a:path>
              </a:pathLst>
            </a:custGeom>
            <a:solidFill>
              <a:srgbClr val="A41E11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CDA60840-7206-40B1-AD9C-A84331BF94CE}"/>
                </a:ext>
              </a:extLst>
            </p:cNvPr>
            <p:cNvSpPr/>
            <p:nvPr/>
          </p:nvSpPr>
          <p:spPr>
            <a:xfrm>
              <a:off x="952499" y="5356562"/>
              <a:ext cx="538289" cy="409696"/>
            </a:xfrm>
            <a:custGeom>
              <a:avLst/>
              <a:gdLst>
                <a:gd name="connsiteX0" fmla="*/ 517018 w 538289"/>
                <a:gd name="connsiteY0" fmla="*/ 218182 h 409696"/>
                <a:gd name="connsiteX1" fmla="*/ 307805 w 538289"/>
                <a:gd name="connsiteY1" fmla="*/ 386034 h 409696"/>
                <a:gd name="connsiteX2" fmla="*/ 233499 w 538289"/>
                <a:gd name="connsiteY2" fmla="*/ 393995 h 409696"/>
                <a:gd name="connsiteX3" fmla="*/ 21590 w 538289"/>
                <a:gd name="connsiteY3" fmla="*/ 231771 h 409696"/>
                <a:gd name="connsiteX4" fmla="*/ 20488 w 538289"/>
                <a:gd name="connsiteY4" fmla="*/ 170206 h 409696"/>
                <a:gd name="connsiteX5" fmla="*/ 239283 w 538289"/>
                <a:gd name="connsiteY5" fmla="*/ 16780 h 409696"/>
                <a:gd name="connsiteX6" fmla="*/ 312434 w 538289"/>
                <a:gd name="connsiteY6" fmla="*/ 13169 h 409696"/>
                <a:gd name="connsiteX7" fmla="*/ 516670 w 538289"/>
                <a:gd name="connsiteY7" fmla="*/ 157173 h 409696"/>
                <a:gd name="connsiteX8" fmla="*/ 517018 w 538289"/>
                <a:gd name="connsiteY8" fmla="*/ 218182 h 40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289" h="409696">
                  <a:moveTo>
                    <a:pt x="517018" y="218182"/>
                  </a:moveTo>
                  <a:cubicBezTo>
                    <a:pt x="488293" y="245291"/>
                    <a:pt x="339485" y="356123"/>
                    <a:pt x="307805" y="386034"/>
                  </a:cubicBezTo>
                  <a:cubicBezTo>
                    <a:pt x="276124" y="415957"/>
                    <a:pt x="258525" y="415665"/>
                    <a:pt x="233499" y="393995"/>
                  </a:cubicBezTo>
                  <a:cubicBezTo>
                    <a:pt x="208470" y="372336"/>
                    <a:pt x="50115" y="256456"/>
                    <a:pt x="21590" y="231771"/>
                  </a:cubicBezTo>
                  <a:cubicBezTo>
                    <a:pt x="-6936" y="207075"/>
                    <a:pt x="-7534" y="190076"/>
                    <a:pt x="20488" y="170206"/>
                  </a:cubicBezTo>
                  <a:cubicBezTo>
                    <a:pt x="48508" y="150324"/>
                    <a:pt x="205995" y="38409"/>
                    <a:pt x="239283" y="16780"/>
                  </a:cubicBezTo>
                  <a:cubicBezTo>
                    <a:pt x="272565" y="-4839"/>
                    <a:pt x="284111" y="-5630"/>
                    <a:pt x="312434" y="13169"/>
                  </a:cubicBezTo>
                  <a:cubicBezTo>
                    <a:pt x="340760" y="31962"/>
                    <a:pt x="488679" y="138603"/>
                    <a:pt x="516670" y="157173"/>
                  </a:cubicBezTo>
                  <a:cubicBezTo>
                    <a:pt x="544667" y="175759"/>
                    <a:pt x="545743" y="191062"/>
                    <a:pt x="517018" y="218182"/>
                  </a:cubicBezTo>
                  <a:close/>
                </a:path>
              </a:pathLst>
            </a:custGeom>
            <a:solidFill>
              <a:srgbClr val="D82C2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B99C9187-CE87-4FBA-B202-4CB44DFFB539}"/>
                </a:ext>
              </a:extLst>
            </p:cNvPr>
            <p:cNvSpPr/>
            <p:nvPr/>
          </p:nvSpPr>
          <p:spPr>
            <a:xfrm>
              <a:off x="952506" y="5275359"/>
              <a:ext cx="538272" cy="428773"/>
            </a:xfrm>
            <a:custGeom>
              <a:avLst/>
              <a:gdLst>
                <a:gd name="connsiteX0" fmla="*/ 517011 w 538272"/>
                <a:gd name="connsiteY0" fmla="*/ 237259 h 428773"/>
                <a:gd name="connsiteX1" fmla="*/ 307798 w 538272"/>
                <a:gd name="connsiteY1" fmla="*/ 405122 h 428773"/>
                <a:gd name="connsiteX2" fmla="*/ 233492 w 538272"/>
                <a:gd name="connsiteY2" fmla="*/ 413071 h 428773"/>
                <a:gd name="connsiteX3" fmla="*/ 21583 w 538272"/>
                <a:gd name="connsiteY3" fmla="*/ 250848 h 428773"/>
                <a:gd name="connsiteX4" fmla="*/ -171 w 538272"/>
                <a:gd name="connsiteY4" fmla="*/ 218260 h 428773"/>
                <a:gd name="connsiteX5" fmla="*/ -171 w 538272"/>
                <a:gd name="connsiteY5" fmla="*/ 119699 h 428773"/>
                <a:gd name="connsiteX6" fmla="*/ 239273 w 538272"/>
                <a:gd name="connsiteY6" fmla="*/ 16782 h 428773"/>
                <a:gd name="connsiteX7" fmla="*/ 312424 w 538272"/>
                <a:gd name="connsiteY7" fmla="*/ 13166 h 428773"/>
                <a:gd name="connsiteX8" fmla="*/ 538101 w 538272"/>
                <a:gd name="connsiteY8" fmla="*/ 105869 h 428773"/>
                <a:gd name="connsiteX9" fmla="*/ 538088 w 538272"/>
                <a:gd name="connsiteY9" fmla="*/ 203032 h 428773"/>
                <a:gd name="connsiteX10" fmla="*/ 517011 w 538272"/>
                <a:gd name="connsiteY10" fmla="*/ 237259 h 42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72" h="428773">
                  <a:moveTo>
                    <a:pt x="517011" y="237259"/>
                  </a:moveTo>
                  <a:cubicBezTo>
                    <a:pt x="488286" y="264379"/>
                    <a:pt x="339478" y="375199"/>
                    <a:pt x="307798" y="405122"/>
                  </a:cubicBezTo>
                  <a:cubicBezTo>
                    <a:pt x="276118" y="435034"/>
                    <a:pt x="258518" y="434741"/>
                    <a:pt x="233492" y="413071"/>
                  </a:cubicBezTo>
                  <a:cubicBezTo>
                    <a:pt x="208463" y="391413"/>
                    <a:pt x="50108" y="275544"/>
                    <a:pt x="21583" y="250848"/>
                  </a:cubicBezTo>
                  <a:cubicBezTo>
                    <a:pt x="7325" y="238503"/>
                    <a:pt x="-171" y="228100"/>
                    <a:pt x="-171" y="218260"/>
                  </a:cubicBezTo>
                  <a:lnTo>
                    <a:pt x="-171" y="119699"/>
                  </a:lnTo>
                  <a:cubicBezTo>
                    <a:pt x="-171" y="119699"/>
                    <a:pt x="205989" y="38412"/>
                    <a:pt x="239273" y="16782"/>
                  </a:cubicBezTo>
                  <a:cubicBezTo>
                    <a:pt x="272555" y="-4842"/>
                    <a:pt x="284101" y="-5627"/>
                    <a:pt x="312424" y="13166"/>
                  </a:cubicBezTo>
                  <a:cubicBezTo>
                    <a:pt x="340750" y="31959"/>
                    <a:pt x="510107" y="87294"/>
                    <a:pt x="538101" y="105869"/>
                  </a:cubicBezTo>
                  <a:lnTo>
                    <a:pt x="538088" y="203032"/>
                  </a:lnTo>
                  <a:cubicBezTo>
                    <a:pt x="538092" y="212769"/>
                    <a:pt x="531633" y="223458"/>
                    <a:pt x="517011" y="237259"/>
                  </a:cubicBezTo>
                  <a:close/>
                </a:path>
              </a:pathLst>
            </a:custGeom>
            <a:solidFill>
              <a:srgbClr val="A41E11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EFF74AF7-2209-4823-9C83-B73CB68AD7C2}"/>
                </a:ext>
              </a:extLst>
            </p:cNvPr>
            <p:cNvSpPr/>
            <p:nvPr/>
          </p:nvSpPr>
          <p:spPr>
            <a:xfrm>
              <a:off x="952499" y="5195860"/>
              <a:ext cx="538289" cy="409694"/>
            </a:xfrm>
            <a:custGeom>
              <a:avLst/>
              <a:gdLst>
                <a:gd name="connsiteX0" fmla="*/ 517018 w 538289"/>
                <a:gd name="connsiteY0" fmla="*/ 218179 h 409694"/>
                <a:gd name="connsiteX1" fmla="*/ 307805 w 538289"/>
                <a:gd name="connsiteY1" fmla="*/ 386043 h 409694"/>
                <a:gd name="connsiteX2" fmla="*/ 233499 w 538289"/>
                <a:gd name="connsiteY2" fmla="*/ 393992 h 409694"/>
                <a:gd name="connsiteX3" fmla="*/ 21590 w 538289"/>
                <a:gd name="connsiteY3" fmla="*/ 231768 h 409694"/>
                <a:gd name="connsiteX4" fmla="*/ 20488 w 538289"/>
                <a:gd name="connsiteY4" fmla="*/ 170197 h 409694"/>
                <a:gd name="connsiteX5" fmla="*/ 239283 w 538289"/>
                <a:gd name="connsiteY5" fmla="*/ 16782 h 409694"/>
                <a:gd name="connsiteX6" fmla="*/ 312434 w 538289"/>
                <a:gd name="connsiteY6" fmla="*/ 13166 h 409694"/>
                <a:gd name="connsiteX7" fmla="*/ 516670 w 538289"/>
                <a:gd name="connsiteY7" fmla="*/ 157170 h 409694"/>
                <a:gd name="connsiteX8" fmla="*/ 517018 w 538289"/>
                <a:gd name="connsiteY8" fmla="*/ 218179 h 4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289" h="409694">
                  <a:moveTo>
                    <a:pt x="517018" y="218179"/>
                  </a:moveTo>
                  <a:cubicBezTo>
                    <a:pt x="488293" y="245300"/>
                    <a:pt x="339485" y="356120"/>
                    <a:pt x="307805" y="386043"/>
                  </a:cubicBezTo>
                  <a:cubicBezTo>
                    <a:pt x="276124" y="415954"/>
                    <a:pt x="258525" y="415662"/>
                    <a:pt x="233499" y="393992"/>
                  </a:cubicBezTo>
                  <a:cubicBezTo>
                    <a:pt x="208470" y="372333"/>
                    <a:pt x="50115" y="256459"/>
                    <a:pt x="21590" y="231768"/>
                  </a:cubicBezTo>
                  <a:cubicBezTo>
                    <a:pt x="-6936" y="207078"/>
                    <a:pt x="-7534" y="190079"/>
                    <a:pt x="20488" y="170197"/>
                  </a:cubicBezTo>
                  <a:cubicBezTo>
                    <a:pt x="48508" y="150327"/>
                    <a:pt x="205995" y="38407"/>
                    <a:pt x="239283" y="16782"/>
                  </a:cubicBezTo>
                  <a:cubicBezTo>
                    <a:pt x="272565" y="-4842"/>
                    <a:pt x="284111" y="-5627"/>
                    <a:pt x="312434" y="13166"/>
                  </a:cubicBezTo>
                  <a:cubicBezTo>
                    <a:pt x="340760" y="31959"/>
                    <a:pt x="488679" y="138595"/>
                    <a:pt x="516670" y="157170"/>
                  </a:cubicBezTo>
                  <a:cubicBezTo>
                    <a:pt x="544667" y="175751"/>
                    <a:pt x="545743" y="191059"/>
                    <a:pt x="517018" y="218179"/>
                  </a:cubicBezTo>
                  <a:close/>
                </a:path>
              </a:pathLst>
            </a:custGeom>
            <a:solidFill>
              <a:srgbClr val="D82C2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79E5781D-58C3-42A9-B3EE-B9E25C562935}"/>
                </a:ext>
              </a:extLst>
            </p:cNvPr>
            <p:cNvSpPr/>
            <p:nvPr/>
          </p:nvSpPr>
          <p:spPr>
            <a:xfrm>
              <a:off x="952506" y="5108703"/>
              <a:ext cx="538272" cy="428770"/>
            </a:xfrm>
            <a:custGeom>
              <a:avLst/>
              <a:gdLst>
                <a:gd name="connsiteX0" fmla="*/ 517011 w 538272"/>
                <a:gd name="connsiteY0" fmla="*/ 237249 h 428770"/>
                <a:gd name="connsiteX1" fmla="*/ 307798 w 538272"/>
                <a:gd name="connsiteY1" fmla="*/ 405118 h 428770"/>
                <a:gd name="connsiteX2" fmla="*/ 233492 w 538272"/>
                <a:gd name="connsiteY2" fmla="*/ 413068 h 428770"/>
                <a:gd name="connsiteX3" fmla="*/ 21583 w 538272"/>
                <a:gd name="connsiteY3" fmla="*/ 250844 h 428770"/>
                <a:gd name="connsiteX4" fmla="*/ -171 w 538272"/>
                <a:gd name="connsiteY4" fmla="*/ 218256 h 428770"/>
                <a:gd name="connsiteX5" fmla="*/ -171 w 538272"/>
                <a:gd name="connsiteY5" fmla="*/ 119695 h 428770"/>
                <a:gd name="connsiteX6" fmla="*/ 239273 w 538272"/>
                <a:gd name="connsiteY6" fmla="*/ 16784 h 428770"/>
                <a:gd name="connsiteX7" fmla="*/ 312424 w 538272"/>
                <a:gd name="connsiteY7" fmla="*/ 13168 h 428770"/>
                <a:gd name="connsiteX8" fmla="*/ 538101 w 538272"/>
                <a:gd name="connsiteY8" fmla="*/ 105871 h 428770"/>
                <a:gd name="connsiteX9" fmla="*/ 538088 w 538272"/>
                <a:gd name="connsiteY9" fmla="*/ 203028 h 428770"/>
                <a:gd name="connsiteX10" fmla="*/ 517011 w 538272"/>
                <a:gd name="connsiteY10" fmla="*/ 237249 h 4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72" h="428770">
                  <a:moveTo>
                    <a:pt x="517011" y="237249"/>
                  </a:moveTo>
                  <a:cubicBezTo>
                    <a:pt x="488286" y="264370"/>
                    <a:pt x="339478" y="375195"/>
                    <a:pt x="307798" y="405118"/>
                  </a:cubicBezTo>
                  <a:cubicBezTo>
                    <a:pt x="276118" y="435030"/>
                    <a:pt x="258518" y="434738"/>
                    <a:pt x="233492" y="413068"/>
                  </a:cubicBezTo>
                  <a:cubicBezTo>
                    <a:pt x="208463" y="391409"/>
                    <a:pt x="50108" y="275534"/>
                    <a:pt x="21583" y="250844"/>
                  </a:cubicBezTo>
                  <a:cubicBezTo>
                    <a:pt x="7325" y="238499"/>
                    <a:pt x="-171" y="228091"/>
                    <a:pt x="-171" y="218256"/>
                  </a:cubicBezTo>
                  <a:lnTo>
                    <a:pt x="-171" y="119695"/>
                  </a:lnTo>
                  <a:cubicBezTo>
                    <a:pt x="-171" y="119695"/>
                    <a:pt x="205989" y="38409"/>
                    <a:pt x="239273" y="16784"/>
                  </a:cubicBezTo>
                  <a:cubicBezTo>
                    <a:pt x="272555" y="-4845"/>
                    <a:pt x="284101" y="-5625"/>
                    <a:pt x="312424" y="13168"/>
                  </a:cubicBezTo>
                  <a:cubicBezTo>
                    <a:pt x="340750" y="31961"/>
                    <a:pt x="510107" y="87296"/>
                    <a:pt x="538101" y="105871"/>
                  </a:cubicBezTo>
                  <a:lnTo>
                    <a:pt x="538088" y="203028"/>
                  </a:lnTo>
                  <a:cubicBezTo>
                    <a:pt x="538092" y="212760"/>
                    <a:pt x="531633" y="223448"/>
                    <a:pt x="517011" y="237249"/>
                  </a:cubicBezTo>
                  <a:close/>
                </a:path>
              </a:pathLst>
            </a:custGeom>
            <a:solidFill>
              <a:srgbClr val="A41E11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26B63382-D6DB-4A88-8C73-69A0B45B6659}"/>
                </a:ext>
              </a:extLst>
            </p:cNvPr>
            <p:cNvSpPr/>
            <p:nvPr/>
          </p:nvSpPr>
          <p:spPr>
            <a:xfrm>
              <a:off x="952499" y="5029199"/>
              <a:ext cx="538289" cy="409690"/>
            </a:xfrm>
            <a:custGeom>
              <a:avLst/>
              <a:gdLst>
                <a:gd name="connsiteX0" fmla="*/ 517018 w 538289"/>
                <a:gd name="connsiteY0" fmla="*/ 218175 h 409690"/>
                <a:gd name="connsiteX1" fmla="*/ 307805 w 538289"/>
                <a:gd name="connsiteY1" fmla="*/ 386038 h 409690"/>
                <a:gd name="connsiteX2" fmla="*/ 233499 w 538289"/>
                <a:gd name="connsiteY2" fmla="*/ 393993 h 409690"/>
                <a:gd name="connsiteX3" fmla="*/ 21590 w 538289"/>
                <a:gd name="connsiteY3" fmla="*/ 231769 h 409690"/>
                <a:gd name="connsiteX4" fmla="*/ 20488 w 538289"/>
                <a:gd name="connsiteY4" fmla="*/ 170198 h 409690"/>
                <a:gd name="connsiteX5" fmla="*/ 239283 w 538289"/>
                <a:gd name="connsiteY5" fmla="*/ 16784 h 409690"/>
                <a:gd name="connsiteX6" fmla="*/ 312434 w 538289"/>
                <a:gd name="connsiteY6" fmla="*/ 13173 h 409690"/>
                <a:gd name="connsiteX7" fmla="*/ 516670 w 538289"/>
                <a:gd name="connsiteY7" fmla="*/ 157177 h 409690"/>
                <a:gd name="connsiteX8" fmla="*/ 517018 w 538289"/>
                <a:gd name="connsiteY8" fmla="*/ 218175 h 4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289" h="409690">
                  <a:moveTo>
                    <a:pt x="517018" y="218175"/>
                  </a:moveTo>
                  <a:cubicBezTo>
                    <a:pt x="488293" y="245295"/>
                    <a:pt x="339485" y="356121"/>
                    <a:pt x="307805" y="386038"/>
                  </a:cubicBezTo>
                  <a:cubicBezTo>
                    <a:pt x="276124" y="415950"/>
                    <a:pt x="258525" y="415657"/>
                    <a:pt x="233499" y="393993"/>
                  </a:cubicBezTo>
                  <a:cubicBezTo>
                    <a:pt x="208473" y="372329"/>
                    <a:pt x="50115" y="256460"/>
                    <a:pt x="21590" y="231769"/>
                  </a:cubicBezTo>
                  <a:cubicBezTo>
                    <a:pt x="-6936" y="207079"/>
                    <a:pt x="-7534" y="190074"/>
                    <a:pt x="20488" y="170198"/>
                  </a:cubicBezTo>
                  <a:cubicBezTo>
                    <a:pt x="48508" y="150322"/>
                    <a:pt x="205995" y="38413"/>
                    <a:pt x="239283" y="16784"/>
                  </a:cubicBezTo>
                  <a:cubicBezTo>
                    <a:pt x="272565" y="-4846"/>
                    <a:pt x="284111" y="-5626"/>
                    <a:pt x="312434" y="13173"/>
                  </a:cubicBezTo>
                  <a:cubicBezTo>
                    <a:pt x="340760" y="31966"/>
                    <a:pt x="488679" y="138602"/>
                    <a:pt x="516670" y="157177"/>
                  </a:cubicBezTo>
                  <a:cubicBezTo>
                    <a:pt x="544667" y="175746"/>
                    <a:pt x="545743" y="191060"/>
                    <a:pt x="517018" y="218175"/>
                  </a:cubicBezTo>
                  <a:close/>
                </a:path>
              </a:pathLst>
            </a:custGeom>
            <a:solidFill>
              <a:srgbClr val="D82C2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A4F2F11D-EA89-467A-847E-9255949010EA}"/>
                </a:ext>
              </a:extLst>
            </p:cNvPr>
            <p:cNvSpPr/>
            <p:nvPr/>
          </p:nvSpPr>
          <p:spPr>
            <a:xfrm>
              <a:off x="1145259" y="5080878"/>
              <a:ext cx="146915" cy="292581"/>
            </a:xfrm>
            <a:custGeom>
              <a:avLst/>
              <a:gdLst>
                <a:gd name="connsiteX0" fmla="*/ 89662 w 146915"/>
                <a:gd name="connsiteY0" fmla="*/ 125861 h 292581"/>
                <a:gd name="connsiteX1" fmla="*/ 72796 w 146915"/>
                <a:gd name="connsiteY1" fmla="*/ 75082 h 292581"/>
                <a:gd name="connsiteX2" fmla="*/ 18941 w 146915"/>
                <a:gd name="connsiteY2" fmla="*/ 66313 h 292581"/>
                <a:gd name="connsiteX3" fmla="*/ 59127 w 146915"/>
                <a:gd name="connsiteY3" fmla="*/ 40064 h 292581"/>
                <a:gd name="connsiteX4" fmla="*/ 47071 w 146915"/>
                <a:gd name="connsiteY4" fmla="*/ -227 h 292581"/>
                <a:gd name="connsiteX5" fmla="*/ 84694 w 146915"/>
                <a:gd name="connsiteY5" fmla="*/ 26423 h 292581"/>
                <a:gd name="connsiteX6" fmla="*/ 120165 w 146915"/>
                <a:gd name="connsiteY6" fmla="*/ 5390 h 292581"/>
                <a:gd name="connsiteX7" fmla="*/ 110577 w 146915"/>
                <a:gd name="connsiteY7" fmla="*/ 47056 h 292581"/>
                <a:gd name="connsiteX8" fmla="*/ 146744 w 146915"/>
                <a:gd name="connsiteY8" fmla="*/ 71586 h 292581"/>
                <a:gd name="connsiteX9" fmla="*/ 100103 w 146915"/>
                <a:gd name="connsiteY9" fmla="*/ 80355 h 292581"/>
                <a:gd name="connsiteX10" fmla="*/ 124563 w 146915"/>
                <a:gd name="connsiteY10" fmla="*/ 192286 h 292581"/>
                <a:gd name="connsiteX11" fmla="*/ 86877 w 146915"/>
                <a:gd name="connsiteY11" fmla="*/ 292354 h 292581"/>
                <a:gd name="connsiteX12" fmla="*/ -171 w 146915"/>
                <a:gd name="connsiteY12" fmla="*/ 226961 h 2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915" h="292581">
                  <a:moveTo>
                    <a:pt x="89662" y="125861"/>
                  </a:moveTo>
                  <a:lnTo>
                    <a:pt x="72796" y="75082"/>
                  </a:lnTo>
                  <a:lnTo>
                    <a:pt x="18941" y="66313"/>
                  </a:lnTo>
                  <a:lnTo>
                    <a:pt x="59127" y="40064"/>
                  </a:lnTo>
                  <a:lnTo>
                    <a:pt x="47071" y="-227"/>
                  </a:lnTo>
                  <a:lnTo>
                    <a:pt x="84694" y="26423"/>
                  </a:lnTo>
                  <a:lnTo>
                    <a:pt x="120165" y="5390"/>
                  </a:lnTo>
                  <a:lnTo>
                    <a:pt x="110577" y="47056"/>
                  </a:lnTo>
                  <a:lnTo>
                    <a:pt x="146744" y="71586"/>
                  </a:lnTo>
                  <a:lnTo>
                    <a:pt x="100103" y="80355"/>
                  </a:lnTo>
                  <a:close/>
                  <a:moveTo>
                    <a:pt x="124563" y="192286"/>
                  </a:moveTo>
                  <a:lnTo>
                    <a:pt x="86877" y="292354"/>
                  </a:lnTo>
                  <a:lnTo>
                    <a:pt x="-171" y="226961"/>
                  </a:lnTo>
                  <a:close/>
                </a:path>
              </a:pathLst>
            </a:custGeom>
            <a:solidFill>
              <a:srgbClr val="FFFFFF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60A9A4E3-D884-44C7-A50A-5D228A581D91}"/>
                </a:ext>
              </a:extLst>
            </p:cNvPr>
            <p:cNvSpPr/>
            <p:nvPr/>
          </p:nvSpPr>
          <p:spPr>
            <a:xfrm>
              <a:off x="1044955" y="5177983"/>
              <a:ext cx="133334" cy="93614"/>
            </a:xfrm>
            <a:custGeom>
              <a:avLst/>
              <a:gdLst>
                <a:gd name="connsiteX0" fmla="*/ 133164 w 133334"/>
                <a:gd name="connsiteY0" fmla="*/ 46580 h 93614"/>
                <a:gd name="connsiteX1" fmla="*/ 66496 w 133334"/>
                <a:gd name="connsiteY1" fmla="*/ 93387 h 93614"/>
                <a:gd name="connsiteX2" fmla="*/ -171 w 133334"/>
                <a:gd name="connsiteY2" fmla="*/ 46580 h 93614"/>
                <a:gd name="connsiteX3" fmla="*/ 66496 w 133334"/>
                <a:gd name="connsiteY3" fmla="*/ -227 h 93614"/>
                <a:gd name="connsiteX4" fmla="*/ 133164 w 133334"/>
                <a:gd name="connsiteY4" fmla="*/ 46580 h 9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4" h="93614">
                  <a:moveTo>
                    <a:pt x="133164" y="46580"/>
                  </a:moveTo>
                  <a:cubicBezTo>
                    <a:pt x="133164" y="72431"/>
                    <a:pt x="103316" y="93387"/>
                    <a:pt x="66496" y="93387"/>
                  </a:cubicBezTo>
                  <a:cubicBezTo>
                    <a:pt x="29677" y="93387"/>
                    <a:pt x="-171" y="72431"/>
                    <a:pt x="-171" y="46580"/>
                  </a:cubicBezTo>
                  <a:cubicBezTo>
                    <a:pt x="-171" y="20729"/>
                    <a:pt x="29677" y="-227"/>
                    <a:pt x="66496" y="-227"/>
                  </a:cubicBezTo>
                  <a:cubicBezTo>
                    <a:pt x="103316" y="-227"/>
                    <a:pt x="133164" y="20729"/>
                    <a:pt x="133164" y="46580"/>
                  </a:cubicBezTo>
                  <a:close/>
                </a:path>
              </a:pathLst>
            </a:custGeom>
            <a:solidFill>
              <a:srgbClr val="FFFFFF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B34812D2-B3B8-4416-B2A5-5148A58492EC}"/>
                </a:ext>
              </a:extLst>
            </p:cNvPr>
            <p:cNvSpPr/>
            <p:nvPr/>
          </p:nvSpPr>
          <p:spPr>
            <a:xfrm>
              <a:off x="1347296" y="5165128"/>
              <a:ext cx="73821" cy="105627"/>
            </a:xfrm>
            <a:custGeom>
              <a:avLst/>
              <a:gdLst>
                <a:gd name="connsiteX0" fmla="*/ -108 w 73821"/>
                <a:gd name="connsiteY0" fmla="*/ 105400 h 105627"/>
                <a:gd name="connsiteX1" fmla="*/ -171 w 73821"/>
                <a:gd name="connsiteY1" fmla="*/ -227 h 105627"/>
                <a:gd name="connsiteX2" fmla="*/ 73651 w 73821"/>
                <a:gd name="connsiteY2" fmla="*/ 52615 h 10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21" h="105627">
                  <a:moveTo>
                    <a:pt x="-108" y="105400"/>
                  </a:moveTo>
                  <a:lnTo>
                    <a:pt x="-171" y="-227"/>
                  </a:lnTo>
                  <a:lnTo>
                    <a:pt x="73651" y="52615"/>
                  </a:lnTo>
                  <a:close/>
                </a:path>
              </a:pathLst>
            </a:custGeom>
            <a:solidFill>
              <a:srgbClr val="7A0C0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10BCA323-243A-4776-A392-6F3F96802C82}"/>
                </a:ext>
              </a:extLst>
            </p:cNvPr>
            <p:cNvSpPr/>
            <p:nvPr/>
          </p:nvSpPr>
          <p:spPr>
            <a:xfrm>
              <a:off x="1265627" y="5165128"/>
              <a:ext cx="81732" cy="111301"/>
            </a:xfrm>
            <a:custGeom>
              <a:avLst/>
              <a:gdLst>
                <a:gd name="connsiteX0" fmla="*/ 81561 w 81732"/>
                <a:gd name="connsiteY0" fmla="*/ 105400 h 111301"/>
                <a:gd name="connsiteX1" fmla="*/ 73555 w 81732"/>
                <a:gd name="connsiteY1" fmla="*/ 111074 h 111301"/>
                <a:gd name="connsiteX2" fmla="*/ -171 w 81732"/>
                <a:gd name="connsiteY2" fmla="*/ 58289 h 111301"/>
                <a:gd name="connsiteX3" fmla="*/ 81498 w 81732"/>
                <a:gd name="connsiteY3" fmla="*/ -227 h 1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2" h="111301">
                  <a:moveTo>
                    <a:pt x="81561" y="105400"/>
                  </a:moveTo>
                  <a:lnTo>
                    <a:pt x="73555" y="111074"/>
                  </a:lnTo>
                  <a:lnTo>
                    <a:pt x="-171" y="58289"/>
                  </a:lnTo>
                  <a:lnTo>
                    <a:pt x="81498" y="-227"/>
                  </a:lnTo>
                  <a:close/>
                </a:path>
              </a:pathLst>
            </a:custGeom>
            <a:solidFill>
              <a:srgbClr val="AD2115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4F76AF-5DF3-49FE-833A-3E67E3D7702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3137428" y="5694371"/>
            <a:ext cx="2228611" cy="393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2CB897-1687-424B-B9E7-430A13F027F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785418" y="4829595"/>
            <a:ext cx="569173" cy="5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2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262626"/>
      </a:dk1>
      <a:lt1>
        <a:sysClr val="window" lastClr="FFFFFF"/>
      </a:lt1>
      <a:dk2>
        <a:srgbClr val="848686"/>
      </a:dk2>
      <a:lt2>
        <a:srgbClr val="E7E6E6"/>
      </a:lt2>
      <a:accent1>
        <a:srgbClr val="E96141"/>
      </a:accent1>
      <a:accent2>
        <a:srgbClr val="F0BFA5"/>
      </a:accent2>
      <a:accent3>
        <a:srgbClr val="6CBBCD"/>
      </a:accent3>
      <a:accent4>
        <a:srgbClr val="5785B4"/>
      </a:accent4>
      <a:accent5>
        <a:srgbClr val="4D677C"/>
      </a:accent5>
      <a:accent6>
        <a:srgbClr val="2B4048"/>
      </a:accent6>
      <a:hlink>
        <a:srgbClr val="7F7F7F"/>
      </a:hlink>
      <a:folHlink>
        <a:srgbClr val="A5A5A5"/>
      </a:folHlink>
    </a:clrScheme>
    <a:fontScheme name="Другая 3">
      <a:majorFont>
        <a:latin typeface="Inter Extra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12999</TotalTime>
  <Words>456</Words>
  <Application>Microsoft Office PowerPoint</Application>
  <PresentationFormat>Широкоэкранный</PresentationFormat>
  <Paragraphs>105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Inter</vt:lpstr>
      <vt:lpstr>Cascadia Mono SemiBold</vt:lpstr>
      <vt:lpstr>Calibri</vt:lpstr>
      <vt:lpstr>Roboto Light</vt:lpstr>
      <vt:lpstr>Montserrat</vt:lpstr>
      <vt:lpstr>Inter ExtraBold</vt:lpstr>
      <vt:lpstr>Arial</vt:lpstr>
      <vt:lpstr>Roboto</vt:lpstr>
      <vt:lpstr>Тема Office</vt:lpstr>
      <vt:lpstr>Презентация PowerPoint</vt:lpstr>
      <vt:lpstr>Область применения</vt:lpstr>
      <vt:lpstr>Схема взаимодействия</vt:lpstr>
      <vt:lpstr>Функционал решения</vt:lpstr>
      <vt:lpstr>Презентация PowerPoint</vt:lpstr>
      <vt:lpstr>География проекта</vt:lpstr>
      <vt:lpstr>Текущие показатели</vt:lpstr>
      <vt:lpstr>Ключевые проекты</vt:lpstr>
      <vt:lpstr>Компетенции, опыт и возможности</vt:lpstr>
      <vt:lpstr>Наличие инфраструктуры</vt:lpstr>
      <vt:lpstr>Презентация PowerPoint</vt:lpstr>
      <vt:lpstr>Свяжитесь с нами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 АО КрасИнформ ЕГИРС Спринт-ЖКХ</dc:title>
  <dc:subject>Грантовая поддержка</dc:subject>
  <dc:creator>Никита Валерьевич Киселев</dc:creator>
  <cp:keywords>Грант;ЕГИРС СПРИНТ-ЖКХ;КрасИнформ</cp:keywords>
  <cp:lastModifiedBy>Маньшин</cp:lastModifiedBy>
  <cp:revision>744</cp:revision>
  <cp:lastPrinted>2022-08-16T09:25:01Z</cp:lastPrinted>
  <dcterms:created xsi:type="dcterms:W3CDTF">2021-03-01T03:24:24Z</dcterms:created>
  <dcterms:modified xsi:type="dcterms:W3CDTF">2026-02-26T07:57:24Z</dcterms:modified>
</cp:coreProperties>
</file>