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6"/>
  </p:notesMasterIdLst>
  <p:sldIdLst>
    <p:sldId id="256" r:id="rId2"/>
    <p:sldId id="267" r:id="rId3"/>
    <p:sldId id="271" r:id="rId4"/>
    <p:sldId id="265" r:id="rId5"/>
    <p:sldId id="266" r:id="rId6"/>
    <p:sldId id="272" r:id="rId7"/>
    <p:sldId id="274" r:id="rId8"/>
    <p:sldId id="261" r:id="rId9"/>
    <p:sldId id="264" r:id="rId10"/>
    <p:sldId id="258" r:id="rId11"/>
    <p:sldId id="275" r:id="rId12"/>
    <p:sldId id="276" r:id="rId13"/>
    <p:sldId id="273" r:id="rId14"/>
    <p:sldId id="262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Roboto Black" panose="020B0604020202020204" charset="0"/>
      <p:bold r:id="rId21"/>
      <p:boldItalic r:id="rId22"/>
    </p:embeddedFont>
    <p:embeddedFont>
      <p:font typeface="Roboto" panose="020B0604020202020204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370" userDrawn="1">
          <p15:clr>
            <a:srgbClr val="A4A3A4"/>
          </p15:clr>
        </p15:guide>
        <p15:guide id="3" pos="7378" userDrawn="1">
          <p15:clr>
            <a:srgbClr val="A4A3A4"/>
          </p15:clr>
        </p15:guide>
        <p15:guide id="4" orient="horz" pos="278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B28"/>
    <a:srgbClr val="333333"/>
    <a:srgbClr val="CFD0D0"/>
    <a:srgbClr val="ABB0BE"/>
    <a:srgbClr val="E94259"/>
    <a:srgbClr val="627BBB"/>
    <a:srgbClr val="63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7" autoAdjust="0"/>
    <p:restoredTop sz="94727" autoAdjust="0"/>
  </p:normalViewPr>
  <p:slideViewPr>
    <p:cSldViewPr snapToGrid="0" showGuides="1">
      <p:cViewPr varScale="1">
        <p:scale>
          <a:sx n="110" d="100"/>
          <a:sy n="110" d="100"/>
        </p:scale>
        <p:origin x="858" y="108"/>
      </p:cViewPr>
      <p:guideLst>
        <p:guide orient="horz" pos="4065"/>
        <p:guide pos="370"/>
        <p:guide pos="7378"/>
        <p:guide orient="horz" pos="278"/>
        <p:guide pos="384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3" d="100"/>
          <a:sy n="163" d="100"/>
        </p:scale>
        <p:origin x="508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75506-9132-4EF4-87D0-465FB2F68EC7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7EA5D-CB19-4BC7-95A6-9FF7722DF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62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7EA5D-CB19-4BC7-95A6-9FF7722DF4F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347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7EA5D-CB19-4BC7-95A6-9FF7722DF4F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43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9270-85F6-4F08-B0D0-6E67D1D3FE53}" type="datetime1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36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415A7-1950-42BB-AB65-5DF73194E98E}" type="datetime1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21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87D83-2480-4E64-8F67-2A23D18265B6}" type="datetime1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39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1A15-6408-4273-9BB1-3CE0E430C1CD}" type="datetime1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27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3242-DEEA-4EC0-9213-623B8CFD4EE3}" type="datetime1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51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0372-D7EA-4D2A-B77B-AC3606702860}" type="datetime1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72FA-9DC4-4D4B-A493-4AAE04D8B2E1}" type="datetime1">
              <a:rPr lang="ru-RU" smtClean="0"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55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C065-5D96-4B02-9CF0-183579C71D65}" type="datetime1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468E3-A333-4F6E-861B-1669A33E23EB}" type="datetime1">
              <a:rPr lang="ru-RU" smtClean="0"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11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C398-F23F-4AFD-AE7A-D78CC14B0385}" type="datetime1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56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BA10-2879-41D9-B6B6-AF898B84FA86}" type="datetime1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33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BCFD5-F4DD-4F13-B08A-86F402FA3F7D}" type="datetime1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9B3A-A92D-49C0-865F-94898919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9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rasinform.r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hyperlink" Target="http://www.krasinform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7886" y="2163248"/>
            <a:ext cx="9144000" cy="1040885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885" y="1421992"/>
            <a:ext cx="9144000" cy="56991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63636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РЕГИОНАЛЬНЫЙ </a:t>
            </a:r>
            <a:r>
              <a:rPr lang="en-US" sz="1800" dirty="0" smtClean="0">
                <a:solidFill>
                  <a:srgbClr val="63636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IT-</a:t>
            </a:r>
            <a:r>
              <a:rPr lang="ru-RU" sz="1800" dirty="0" smtClean="0">
                <a:solidFill>
                  <a:srgbClr val="63636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ИНТЕГРАТОР</a:t>
            </a:r>
            <a:endParaRPr lang="ru-RU" sz="1800" dirty="0">
              <a:solidFill>
                <a:srgbClr val="63636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57" y="2361217"/>
            <a:ext cx="6115051" cy="1027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1257" y="3643086"/>
            <a:ext cx="660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20B28"/>
                </a:solidFill>
              </a:rPr>
              <a:t>Система </a:t>
            </a:r>
            <a:r>
              <a:rPr lang="ru-RU" sz="2800" dirty="0" smtClean="0">
                <a:solidFill>
                  <a:srgbClr val="E20B28"/>
                </a:solidFill>
              </a:rPr>
              <a:t>«СПРИНТ-Транспорт»</a:t>
            </a:r>
          </a:p>
          <a:p>
            <a:pPr algn="ctr"/>
            <a:r>
              <a:rPr lang="ru-RU" sz="2400" dirty="0" smtClean="0">
                <a:solidFill>
                  <a:srgbClr val="E20B28"/>
                </a:solidFill>
              </a:rPr>
              <a:t>Управление пассажирскими перевозками</a:t>
            </a:r>
            <a:endParaRPr lang="ru-RU" sz="2400" dirty="0">
              <a:solidFill>
                <a:srgbClr val="E20B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847" r="842"/>
          <a:stretch/>
        </p:blipFill>
        <p:spPr>
          <a:xfrm>
            <a:off x="8248650" y="0"/>
            <a:ext cx="394335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7487"/>
            <a:ext cx="12192000" cy="568325"/>
          </a:xfrm>
        </p:spPr>
        <p:txBody>
          <a:bodyPr>
            <a:normAutofit/>
          </a:bodyPr>
          <a:lstStyle/>
          <a:p>
            <a:pPr algn="ctr"/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Мобильное приложение «</a:t>
            </a:r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Транспорт24»</a:t>
            </a:r>
            <a:r>
              <a:rPr lang="ru-RU" sz="32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32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17" name="Прямоугольник 16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63" y="785812"/>
            <a:ext cx="6709269" cy="724458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71500" y="922112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Современный подход к оплате проезда</a:t>
            </a:r>
            <a:endParaRPr lang="ru-RU" sz="200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" y="1632489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Преимущества для пассажиров: </a:t>
            </a:r>
            <a:endParaRPr lang="ru-RU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" y="2213686"/>
            <a:ext cx="61531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333333"/>
                </a:solidFill>
              </a:rPr>
              <a:t>Скорость</a:t>
            </a:r>
            <a:r>
              <a:rPr lang="ru-RU" dirty="0">
                <a:solidFill>
                  <a:srgbClr val="333333"/>
                </a:solidFill>
              </a:rPr>
              <a:t>. От первого запуска приложения до оплаты менее 2 </a:t>
            </a:r>
            <a:r>
              <a:rPr lang="ru-RU" dirty="0" smtClean="0">
                <a:solidFill>
                  <a:srgbClr val="333333"/>
                </a:solidFill>
              </a:rPr>
              <a:t>минут.</a:t>
            </a:r>
            <a:endParaRPr lang="ru-RU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333333"/>
                </a:solidFill>
              </a:rPr>
              <a:t>Доступность</a:t>
            </a:r>
            <a:r>
              <a:rPr lang="ru-RU" dirty="0">
                <a:solidFill>
                  <a:srgbClr val="333333"/>
                </a:solidFill>
              </a:rPr>
              <a:t>. Поддержка всеми мобильными операционными </a:t>
            </a:r>
            <a:r>
              <a:rPr lang="ru-RU" dirty="0" smtClean="0">
                <a:solidFill>
                  <a:srgbClr val="333333"/>
                </a:solidFill>
              </a:rPr>
              <a:t>системами.</a:t>
            </a:r>
            <a:endParaRPr lang="ru-RU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333333"/>
                </a:solidFill>
              </a:rPr>
              <a:t>Легкость</a:t>
            </a:r>
            <a:r>
              <a:rPr lang="ru-RU" dirty="0">
                <a:solidFill>
                  <a:srgbClr val="333333"/>
                </a:solidFill>
              </a:rPr>
              <a:t>. Не требует установки и обновлений, размер приложения менее 500 </a:t>
            </a:r>
            <a:r>
              <a:rPr lang="ru-RU" dirty="0" smtClean="0">
                <a:solidFill>
                  <a:srgbClr val="333333"/>
                </a:solidFill>
              </a:rPr>
              <a:t>Кб.</a:t>
            </a:r>
            <a:endParaRPr lang="ru-RU" dirty="0" smtClean="0">
              <a:solidFill>
                <a:srgbClr val="333333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" y="4412089"/>
            <a:ext cx="388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Преимущества для </a:t>
            </a:r>
            <a:r>
              <a:rPr lang="ru-RU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предприятий:</a:t>
            </a:r>
            <a:endParaRPr lang="ru-RU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" y="4917721"/>
            <a:ext cx="76771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333333"/>
                </a:solidFill>
              </a:rPr>
              <a:t>Простота контроля</a:t>
            </a:r>
            <a:r>
              <a:rPr lang="ru-RU" dirty="0">
                <a:solidFill>
                  <a:srgbClr val="333333"/>
                </a:solidFill>
              </a:rPr>
              <a:t>. Уникальный </a:t>
            </a:r>
            <a:r>
              <a:rPr lang="ru-RU" dirty="0" smtClean="0">
                <a:solidFill>
                  <a:srgbClr val="333333"/>
                </a:solidFill>
              </a:rPr>
              <a:t>билет, защищенный </a:t>
            </a:r>
            <a:r>
              <a:rPr lang="ru-RU" dirty="0">
                <a:solidFill>
                  <a:srgbClr val="333333"/>
                </a:solidFill>
              </a:rPr>
              <a:t>от подделки.</a:t>
            </a:r>
            <a:endParaRPr lang="ru-RU" dirty="0" smtClean="0">
              <a:solidFill>
                <a:srgbClr val="333333"/>
              </a:solidFill>
              <a:effectLst/>
            </a:endParaRP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333333"/>
                </a:solidFill>
              </a:rPr>
              <a:t>Единый центр</a:t>
            </a:r>
            <a:r>
              <a:rPr lang="ru-RU" dirty="0">
                <a:solidFill>
                  <a:srgbClr val="333333"/>
                </a:solidFill>
              </a:rPr>
              <a:t>. Является частью краевой информационной расчетной системы Спринт-Транспорт.</a:t>
            </a:r>
            <a:endParaRPr lang="ru-RU" dirty="0" smtClean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55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11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43423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82880"/>
            <a:ext cx="12192000" cy="88079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/>
              </a:rPr>
              <a:t>Учет оплаты проезда </a:t>
            </a:r>
            <a:r>
              <a:rPr lang="ru-RU" sz="2400" dirty="0" smtClean="0"/>
              <a:t>наличными </a:t>
            </a:r>
            <a:r>
              <a:rPr lang="ru-RU" sz="2400" dirty="0" smtClean="0">
                <a:effectLst/>
              </a:rPr>
              <a:t>при помощи типографских билетов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с последующей автоматической отправкой данных для </a:t>
            </a:r>
            <a:r>
              <a:rPr lang="ru-RU" sz="2400" dirty="0" err="1" smtClean="0">
                <a:effectLst/>
              </a:rPr>
              <a:t>фискализации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Объект 6" descr="C:\Users\Маньшин\Desktop\Публикация АТОЛ\scheme (2)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4" y="2053931"/>
            <a:ext cx="11253452" cy="33121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0" t="847" r="842"/>
          <a:stretch/>
        </p:blipFill>
        <p:spPr>
          <a:xfrm>
            <a:off x="0" y="14550"/>
            <a:ext cx="3990975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0974" y="226679"/>
            <a:ext cx="8201025" cy="85407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</a:t>
            </a:r>
            <a:r>
              <a:rPr lang="ru-RU" sz="2400" dirty="0" smtClean="0"/>
              <a:t>системе </a:t>
            </a:r>
            <a:r>
              <a:rPr lang="ru-RU" sz="2400" dirty="0" smtClean="0"/>
              <a:t>используются различные типы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оборудования для </a:t>
            </a:r>
            <a:r>
              <a:rPr lang="ru-RU" sz="2400" dirty="0" smtClean="0"/>
              <a:t>подвижного состава: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0974" y="1256823"/>
            <a:ext cx="7444468" cy="5383893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sz="2600" dirty="0" smtClean="0"/>
              <a:t>Терминалы кондукторов с принтерами для печати </a:t>
            </a:r>
            <a:r>
              <a:rPr lang="ru-RU" sz="2600" dirty="0" smtClean="0"/>
              <a:t>билетов</a:t>
            </a:r>
          </a:p>
          <a:p>
            <a:endParaRPr lang="ru-RU" sz="2600" dirty="0" smtClean="0"/>
          </a:p>
          <a:p>
            <a:pPr marL="0" indent="0">
              <a:buNone/>
            </a:pPr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en-US" sz="1800" dirty="0" smtClean="0"/>
              <a:t>               </a:t>
            </a:r>
            <a:r>
              <a:rPr lang="ru-RU" sz="1800" dirty="0" smtClean="0"/>
              <a:t>   </a:t>
            </a:r>
            <a:r>
              <a:rPr lang="en-US" sz="1800" dirty="0" smtClean="0"/>
              <a:t> </a:t>
            </a:r>
            <a:r>
              <a:rPr lang="en-US" sz="1100" b="1" dirty="0" smtClean="0"/>
              <a:t>NEWPOS 7210                                               </a:t>
            </a:r>
            <a:endParaRPr lang="ru-RU" sz="1100" b="1" dirty="0" smtClean="0"/>
          </a:p>
          <a:p>
            <a:pPr marL="0" indent="0">
              <a:buNone/>
            </a:pPr>
            <a:r>
              <a:rPr lang="en-US" sz="1100" b="1" dirty="0" smtClean="0"/>
              <a:t>                                </a:t>
            </a:r>
            <a:r>
              <a:rPr lang="ru-RU" sz="1100" b="1" dirty="0" smtClean="0"/>
              <a:t>            </a:t>
            </a:r>
            <a:r>
              <a:rPr lang="en-US" sz="1100" b="1" dirty="0" smtClean="0"/>
              <a:t>  SUNME P2Pro</a:t>
            </a:r>
            <a:endParaRPr lang="ru-RU" sz="1100" b="1" dirty="0"/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en-US" sz="1600" dirty="0" smtClean="0"/>
              <a:t>                                </a:t>
            </a:r>
            <a:r>
              <a:rPr lang="en-US" sz="1600" b="1" dirty="0" smtClean="0"/>
              <a:t>NEWPOS</a:t>
            </a:r>
            <a:r>
              <a:rPr lang="ru-RU" sz="1600" b="1" dirty="0" smtClean="0"/>
              <a:t> </a:t>
            </a:r>
            <a:r>
              <a:rPr lang="en-US" sz="1600" b="1" dirty="0"/>
              <a:t>7210     </a:t>
            </a:r>
            <a:r>
              <a:rPr lang="ru-RU" sz="1600" b="1" dirty="0" smtClean="0"/>
              <a:t>			               </a:t>
            </a:r>
            <a:r>
              <a:rPr lang="en-US" sz="1600" b="1" dirty="0" err="1" smtClean="0"/>
              <a:t>aQsi</a:t>
            </a:r>
            <a:r>
              <a:rPr lang="en-US" sz="1600" b="1" dirty="0" smtClean="0"/>
              <a:t> 5</a:t>
            </a:r>
            <a:endParaRPr lang="ru-RU" sz="1600" b="1" dirty="0" smtClean="0"/>
          </a:p>
          <a:p>
            <a:pPr marL="0" indent="0">
              <a:buNone/>
            </a:pPr>
            <a:endParaRPr lang="ru-RU" sz="1100" dirty="0"/>
          </a:p>
          <a:p>
            <a:pPr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sz="2600" dirty="0" smtClean="0"/>
              <a:t>Стационарные терминалы для бескондукторных маршрутов</a:t>
            </a:r>
            <a:endParaRPr lang="en-US" sz="26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</a:t>
            </a:r>
            <a:r>
              <a:rPr lang="ru-RU" sz="1800" dirty="0" smtClean="0"/>
              <a:t>      </a:t>
            </a:r>
            <a:r>
              <a:rPr lang="en-US" sz="1800" dirty="0" smtClean="0"/>
              <a:t>        </a:t>
            </a: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600" b="1" dirty="0" smtClean="0"/>
              <a:t>                    </a:t>
            </a:r>
            <a:r>
              <a:rPr lang="en-US" sz="1600" b="1" dirty="0" smtClean="0"/>
              <a:t>          </a:t>
            </a:r>
            <a:r>
              <a:rPr lang="ru-RU" sz="1600" b="1" dirty="0" smtClean="0"/>
              <a:t>  </a:t>
            </a:r>
            <a:r>
              <a:rPr lang="ru-RU" sz="1600" b="1" dirty="0" smtClean="0"/>
              <a:t>    </a:t>
            </a:r>
            <a:r>
              <a:rPr lang="en-US" sz="1600" b="1" dirty="0" err="1" smtClean="0"/>
              <a:t>aQsi</a:t>
            </a:r>
            <a:r>
              <a:rPr lang="en-US" sz="1600" b="1" dirty="0" smtClean="0"/>
              <a:t> </a:t>
            </a:r>
            <a:r>
              <a:rPr lang="en-US" sz="1600" b="1" dirty="0" smtClean="0"/>
              <a:t>Cube                                        </a:t>
            </a:r>
            <a:r>
              <a:rPr lang="ru-RU" sz="1600" b="1" dirty="0" smtClean="0"/>
              <a:t>                    </a:t>
            </a:r>
            <a:r>
              <a:rPr lang="en-US" sz="1600" b="1" dirty="0" smtClean="0"/>
              <a:t>                                  </a:t>
            </a:r>
            <a:r>
              <a:rPr lang="ru-RU" sz="1600" b="1" dirty="0" smtClean="0"/>
              <a:t>ВМ-18</a:t>
            </a:r>
            <a:endParaRPr lang="ru-RU" sz="16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59590" y="6356350"/>
            <a:ext cx="494210" cy="365125"/>
          </a:xfrm>
        </p:spPr>
        <p:txBody>
          <a:bodyPr/>
          <a:lstStyle/>
          <a:p>
            <a:r>
              <a:rPr lang="ru-RU" dirty="0" smtClean="0"/>
              <a:t>   </a:t>
            </a:r>
            <a:fld id="{2F2E9B3A-A92D-49C0-865F-948989191546}" type="slidenum">
              <a:rPr lang="ru-RU" smtClean="0"/>
              <a:t>12</a:t>
            </a:fld>
            <a:endParaRPr lang="ru-RU" dirty="0"/>
          </a:p>
        </p:txBody>
      </p:sp>
      <p:pic>
        <p:nvPicPr>
          <p:cNvPr id="1026" name="Picture 2" descr="C:\Users\Маньшин\Desktop\Для презентаций\newpos72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71" y="1610038"/>
            <a:ext cx="2988757" cy="19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ньшин\Desktop\Для презентаций\Cub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63" y="4565650"/>
            <a:ext cx="1285859" cy="14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аньшин\Desktop\Для презентаций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68" y="4565650"/>
            <a:ext cx="20383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126" y="1610038"/>
            <a:ext cx="2834919" cy="19907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9967" y="191587"/>
            <a:ext cx="4093028" cy="2830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sz="1400" dirty="0" smtClean="0"/>
              <a:t>Мы предлагаем объединить </a:t>
            </a:r>
            <a:r>
              <a:rPr lang="ru-RU" sz="1400" dirty="0"/>
              <a:t>Системой «СПРИНТ-Транспорт</a:t>
            </a:r>
            <a:r>
              <a:rPr lang="ru-RU" sz="1400" dirty="0" smtClean="0"/>
              <a:t>», как единой социальной идеологией, </a:t>
            </a:r>
            <a:r>
              <a:rPr lang="ru-RU" sz="1400" dirty="0"/>
              <a:t>все территории, входящие в АНО «Корпорация развития Енисейской Сибири». Данное объединение позволит использовать единые электронные проездные билеты на </a:t>
            </a:r>
            <a:r>
              <a:rPr lang="ru-RU" sz="1400" dirty="0" smtClean="0"/>
              <a:t>всех территориях </a:t>
            </a:r>
            <a:r>
              <a:rPr lang="ru-RU" sz="1400" dirty="0"/>
              <a:t>Енисейской </a:t>
            </a:r>
            <a:r>
              <a:rPr lang="ru-RU" sz="1400" dirty="0" smtClean="0"/>
              <a:t>Сибири. Поездки будут осуществляться </a:t>
            </a:r>
            <a:r>
              <a:rPr lang="ru-RU" sz="1400" dirty="0"/>
              <a:t>по ценам и тарифам тех территорий, где осуществляется поездка. </a:t>
            </a:r>
            <a:r>
              <a:rPr lang="ru-RU" sz="1400" dirty="0" smtClean="0"/>
              <a:t>Оборудование для оснащения транспортных предприятий и подразделений обеспечивающей инфраструктуры выбирает региональный уполномоченный оператор.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13</a:t>
            </a:fld>
            <a:endParaRPr lang="ru-RU"/>
          </a:p>
        </p:txBody>
      </p:sp>
      <p:pic>
        <p:nvPicPr>
          <p:cNvPr id="5" name="Picture 2" descr="C:\Users\Маньшин\Desktop\Комм.предложения\Презентации\енисейская сибирь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08685" cy="6858000"/>
          </a:xfrm>
          <a:prstGeom prst="rect">
            <a:avLst/>
          </a:prstGeom>
          <a:solidFill>
            <a:schemeClr val="accent1">
              <a:alpha val="82000"/>
            </a:schemeClr>
          </a:solidFill>
        </p:spPr>
      </p:pic>
      <p:pic>
        <p:nvPicPr>
          <p:cNvPr id="1027" name="Picture 3" descr="C:\Users\Маньшин\Desktop\Комм.предложения\Презентации\енисейская сибир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208" y="3408058"/>
            <a:ext cx="2602592" cy="256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23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32513"/>
            <a:ext cx="10515600" cy="568325"/>
          </a:xfrm>
        </p:spPr>
        <p:txBody>
          <a:bodyPr>
            <a:normAutofit/>
          </a:bodyPr>
          <a:lstStyle/>
          <a:p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Контакты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1500" y="868797"/>
            <a:ext cx="4627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/>
              </a:rPr>
              <a:t>660017, г. Красноярск, ул. Урицкого, 124Б 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Тел.: +7 (391) 256-80-87 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Факс: +7 (391) 256-80-86 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  <a:hlinkClick r:id="rId3"/>
              </a:rPr>
              <a:t>info@krasinform.ru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  <a:hlinkClick r:id="rId4"/>
              </a:rPr>
              <a:t>www.krasinform.ru</a:t>
            </a:r>
            <a:endParaRPr lang="ru-RU" sz="16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/>
              <a:t>14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8"/>
          <a:stretch/>
        </p:blipFill>
        <p:spPr>
          <a:xfrm>
            <a:off x="5094549" y="0"/>
            <a:ext cx="70974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350"/>
            <a:ext cx="12192000" cy="58356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33333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4415453"/>
          </a:xfrm>
          <a:custGeom>
            <a:avLst/>
            <a:gdLst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0 w 12192000"/>
              <a:gd name="connsiteY3" fmla="*/ 933450 h 933450"/>
              <a:gd name="connsiteX4" fmla="*/ 0 w 12192000"/>
              <a:gd name="connsiteY4" fmla="*/ 0 h 933450"/>
              <a:gd name="connsiteX0" fmla="*/ 0 w 12192000"/>
              <a:gd name="connsiteY0" fmla="*/ 0 h 933450"/>
              <a:gd name="connsiteX1" fmla="*/ 12192000 w 12192000"/>
              <a:gd name="connsiteY1" fmla="*/ 0 h 933450"/>
              <a:gd name="connsiteX2" fmla="*/ 12192000 w 12192000"/>
              <a:gd name="connsiteY2" fmla="*/ 933450 h 933450"/>
              <a:gd name="connsiteX3" fmla="*/ 6096000 w 12192000"/>
              <a:gd name="connsiteY3" fmla="*/ 928914 h 933450"/>
              <a:gd name="connsiteX4" fmla="*/ 0 w 12192000"/>
              <a:gd name="connsiteY4" fmla="*/ 933450 h 933450"/>
              <a:gd name="connsiteX5" fmla="*/ 0 w 12192000"/>
              <a:gd name="connsiteY5" fmla="*/ 0 h 933450"/>
              <a:gd name="connsiteX0" fmla="*/ 0 w 12192000"/>
              <a:gd name="connsiteY0" fmla="*/ 0 h 3759200"/>
              <a:gd name="connsiteX1" fmla="*/ 12192000 w 12192000"/>
              <a:gd name="connsiteY1" fmla="*/ 0 h 3759200"/>
              <a:gd name="connsiteX2" fmla="*/ 12192000 w 12192000"/>
              <a:gd name="connsiteY2" fmla="*/ 933450 h 3759200"/>
              <a:gd name="connsiteX3" fmla="*/ 6110514 w 12192000"/>
              <a:gd name="connsiteY3" fmla="*/ 3759200 h 3759200"/>
              <a:gd name="connsiteX4" fmla="*/ 0 w 12192000"/>
              <a:gd name="connsiteY4" fmla="*/ 933450 h 3759200"/>
              <a:gd name="connsiteX5" fmla="*/ 0 w 12192000"/>
              <a:gd name="connsiteY5" fmla="*/ 0 h 3759200"/>
              <a:gd name="connsiteX0" fmla="*/ 0 w 12192000"/>
              <a:gd name="connsiteY0" fmla="*/ 0 h 4107543"/>
              <a:gd name="connsiteX1" fmla="*/ 12192000 w 12192000"/>
              <a:gd name="connsiteY1" fmla="*/ 0 h 4107543"/>
              <a:gd name="connsiteX2" fmla="*/ 12192000 w 12192000"/>
              <a:gd name="connsiteY2" fmla="*/ 933450 h 4107543"/>
              <a:gd name="connsiteX3" fmla="*/ 6096000 w 12192000"/>
              <a:gd name="connsiteY3" fmla="*/ 4107543 h 4107543"/>
              <a:gd name="connsiteX4" fmla="*/ 0 w 12192000"/>
              <a:gd name="connsiteY4" fmla="*/ 933450 h 4107543"/>
              <a:gd name="connsiteX5" fmla="*/ 0 w 12192000"/>
              <a:gd name="connsiteY5" fmla="*/ 0 h 41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107543">
                <a:moveTo>
                  <a:pt x="0" y="0"/>
                </a:moveTo>
                <a:lnTo>
                  <a:pt x="12192000" y="0"/>
                </a:lnTo>
                <a:lnTo>
                  <a:pt x="12192000" y="933450"/>
                </a:lnTo>
                <a:lnTo>
                  <a:pt x="6096000" y="4107543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pPr algn="ctr"/>
            <a:r>
              <a:rPr lang="ru-RU" sz="32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О КОМПАНИИ</a:t>
            </a:r>
            <a:endParaRPr lang="ru-RU" sz="32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1075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14386" y="1022350"/>
            <a:ext cx="7204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АО «</a:t>
            </a:r>
            <a:r>
              <a:rPr lang="ru-RU" sz="2000" dirty="0" err="1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КрасИнформ</a:t>
            </a:r>
            <a:r>
              <a:rPr lang="ru-RU" sz="2000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» зарегистрировано 27 марта 2006 года. В своей работе компания использует комплексный подход  к реализации проектов, начиная с анализа предметной области, и заканчивая сопровождением  разработанных программ</a:t>
            </a:r>
            <a:endParaRPr lang="ru-RU" sz="2000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88" y="2850707"/>
            <a:ext cx="2753625" cy="31630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462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7375" y="4785772"/>
            <a:ext cx="3832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  <a:latin typeface="+mj-lt"/>
              </a:rPr>
              <a:t>Разработчики Единой Городской Информационной Расчетной Системы «СПРИНТ»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3030" y="4785772"/>
            <a:ext cx="3832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  <a:latin typeface="+mj-lt"/>
              </a:rPr>
              <a:t>Мы создаем и поддерживаем программные продукты, используя современные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1359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639" y="-15212"/>
            <a:ext cx="4748361" cy="685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846786" y="0"/>
            <a:ext cx="5374243" cy="6858000"/>
          </a:xfrm>
          <a:prstGeom prst="rect">
            <a:avLst/>
          </a:prstGeom>
          <a:solidFill>
            <a:srgbClr val="627B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00880"/>
            <a:ext cx="10515600" cy="1027406"/>
          </a:xfrm>
        </p:spPr>
        <p:txBody>
          <a:bodyPr>
            <a:noAutofit/>
          </a:bodyPr>
          <a:lstStyle/>
          <a:p>
            <a:r>
              <a:rPr lang="ru-RU" sz="36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ЧТО ТАКОЕ </a:t>
            </a:r>
            <a:r>
              <a:rPr lang="en-US" sz="36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36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6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СПРИНТ-ТРАНСПОРТ</a:t>
            </a:r>
            <a:r>
              <a:rPr lang="ru-RU" sz="36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ru-RU" sz="36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1500" y="1488419"/>
            <a:ext cx="627528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 smtClean="0">
                <a:solidFill>
                  <a:srgbClr val="E20B28"/>
                </a:solidFill>
                <a:effectLst/>
                <a:latin typeface="+mj-lt"/>
              </a:rPr>
              <a:t>СПРИНТ-Транспорт</a:t>
            </a:r>
            <a:r>
              <a:rPr lang="ru-RU" sz="3800" dirty="0" smtClean="0">
                <a:effectLst/>
              </a:rPr>
              <a:t> — это системная интеграция средств безналичного расчета  в структуру общественного</a:t>
            </a:r>
          </a:p>
          <a:p>
            <a:r>
              <a:rPr lang="ru-RU" sz="3800" dirty="0" smtClean="0"/>
              <a:t>пассажи</a:t>
            </a:r>
            <a:r>
              <a:rPr lang="ru-RU" sz="3800" dirty="0" smtClean="0">
                <a:effectLst/>
              </a:rPr>
              <a:t>рского транспорта.</a:t>
            </a:r>
            <a:endParaRPr lang="ru-RU" sz="38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6111" y="3205409"/>
            <a:ext cx="2752533" cy="26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2"/>
          <a:stretch/>
        </p:blipFill>
        <p:spPr>
          <a:xfrm>
            <a:off x="7126514" y="-14"/>
            <a:ext cx="509451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310" y="172351"/>
            <a:ext cx="6625204" cy="772081"/>
          </a:xfrm>
        </p:spPr>
        <p:txBody>
          <a:bodyPr>
            <a:noAutofit/>
          </a:bodyPr>
          <a:lstStyle/>
          <a:p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Система применяется на всех видах </a:t>
            </a:r>
            <a:r>
              <a:rPr lang="en-US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общественного </a:t>
            </a:r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транспорта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1310" y="1258736"/>
            <a:ext cx="446088" cy="446089"/>
          </a:xfrm>
          <a:prstGeom prst="rect">
            <a:avLst/>
          </a:prstGeom>
          <a:solidFill>
            <a:schemeClr val="bg1"/>
          </a:solidFill>
          <a:ln w="66675">
            <a:solidFill>
              <a:srgbClr val="E20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E20B28"/>
                </a:solidFill>
                <a:latin typeface="+mj-lt"/>
              </a:rPr>
              <a:t>1</a:t>
            </a:r>
            <a:endParaRPr lang="ru-RU" sz="2400" dirty="0">
              <a:solidFill>
                <a:srgbClr val="E20B28"/>
              </a:solidFill>
              <a:latin typeface="+mj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5490" y="3205409"/>
            <a:ext cx="2752533" cy="26306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1310" y="3033946"/>
            <a:ext cx="446088" cy="446089"/>
          </a:xfrm>
          <a:prstGeom prst="rect">
            <a:avLst/>
          </a:prstGeom>
          <a:solidFill>
            <a:schemeClr val="bg1"/>
          </a:solidFill>
          <a:ln w="66675">
            <a:solidFill>
              <a:srgbClr val="E20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E20B28"/>
                </a:solidFill>
                <a:latin typeface="+mj-lt"/>
              </a:rPr>
              <a:t>2</a:t>
            </a:r>
            <a:endParaRPr lang="ru-RU" sz="2400" dirty="0">
              <a:solidFill>
                <a:srgbClr val="E20B28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1310" y="4725733"/>
            <a:ext cx="446088" cy="446089"/>
          </a:xfrm>
          <a:prstGeom prst="rect">
            <a:avLst/>
          </a:prstGeom>
          <a:solidFill>
            <a:schemeClr val="bg1"/>
          </a:solidFill>
          <a:ln w="66675">
            <a:solidFill>
              <a:srgbClr val="E20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E20B28"/>
                </a:solidFill>
                <a:latin typeface="+mj-lt"/>
              </a:rPr>
              <a:t>3</a:t>
            </a:r>
            <a:endParaRPr lang="ru-RU" sz="2400" dirty="0">
              <a:solidFill>
                <a:srgbClr val="E20B28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1983" y="1327891"/>
            <a:ext cx="3449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Автобусы и электрический транспорт.</a:t>
            </a:r>
            <a:endParaRPr lang="ru-RU" sz="1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1983" y="3103101"/>
            <a:ext cx="3047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Речной пассажирский транспорт.</a:t>
            </a:r>
            <a:endParaRPr lang="ru-RU" sz="1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1983" y="4794888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Железнодорожный транспорт.</a:t>
            </a:r>
            <a:endParaRPr lang="ru-RU" sz="14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8" name="Picture 4" descr="Пассажирский речной флот Красноярского края ждет модернизац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72" y="3033946"/>
            <a:ext cx="2590800" cy="135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" b="3626"/>
          <a:stretch/>
        </p:blipFill>
        <p:spPr bwMode="auto">
          <a:xfrm>
            <a:off x="4367172" y="4725733"/>
            <a:ext cx="2590800" cy="148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b="11003"/>
          <a:stretch/>
        </p:blipFill>
        <p:spPr bwMode="auto">
          <a:xfrm>
            <a:off x="4367172" y="1249554"/>
            <a:ext cx="2590800" cy="148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89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847" r="842"/>
          <a:stretch/>
        </p:blipFill>
        <p:spPr>
          <a:xfrm>
            <a:off x="1" y="22781"/>
            <a:ext cx="3181350" cy="685799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/>
              <a:t>5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55963" y="212726"/>
            <a:ext cx="7806418" cy="492668"/>
          </a:xfrm>
        </p:spPr>
        <p:txBody>
          <a:bodyPr>
            <a:normAutofit/>
          </a:bodyPr>
          <a:lstStyle/>
          <a:p>
            <a:r>
              <a:rPr lang="ru-RU" sz="2400" spc="120" dirty="0" smtClean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Преимущества использования 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4014" y="79974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Для государства:</a:t>
            </a:r>
            <a:endParaRPr lang="ru-RU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1350" y="1449035"/>
            <a:ext cx="39778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Управление общественным транспортом региона.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Управление ресурсами перевозчиков.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/>
              <a:t>Повышение качества обслуживания пассажиров — удобство и простота.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Адресное распределение бюджетных средств между перевозчиками.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19974" y="1449036"/>
            <a:ext cx="376827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/>
              <a:t>Возможности анализа потока пассажиров и иных показателей.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Возможность установления различных фактов по запросам правоохранительных органов.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/>
              <a:t>Снятие социального напряжения в связи с заинтересованностью коммерческих перевозчиков в обслуживании льготников. </a:t>
            </a:r>
          </a:p>
        </p:txBody>
      </p:sp>
    </p:spTree>
    <p:extLst>
      <p:ext uri="{BB962C8B-B14F-4D97-AF65-F5344CB8AC3E}">
        <p14:creationId xmlns:p14="http://schemas.microsoft.com/office/powerpoint/2010/main" val="5545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0" t="847" r="842"/>
          <a:stretch/>
        </p:blipFill>
        <p:spPr>
          <a:xfrm>
            <a:off x="5791200" y="0"/>
            <a:ext cx="6400800" cy="6857999"/>
          </a:xfrm>
          <a:prstGeom prst="rect">
            <a:avLst/>
          </a:prstGeom>
        </p:spPr>
      </p:pic>
      <p:sp>
        <p:nvSpPr>
          <p:cNvPr id="13" name="Прямоугольник 3"/>
          <p:cNvSpPr/>
          <p:nvPr/>
        </p:nvSpPr>
        <p:spPr>
          <a:xfrm>
            <a:off x="3954256" y="1"/>
            <a:ext cx="8093178" cy="6887098"/>
          </a:xfrm>
          <a:custGeom>
            <a:avLst/>
            <a:gdLst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8093075 w 8093075"/>
              <a:gd name="connsiteY2" fmla="*/ 6858000 h 6858000"/>
              <a:gd name="connsiteX3" fmla="*/ 0 w 8093075"/>
              <a:gd name="connsiteY3" fmla="*/ 6858000 h 6858000"/>
              <a:gd name="connsiteX4" fmla="*/ 0 w 8093075"/>
              <a:gd name="connsiteY4" fmla="*/ 0 h 6858000"/>
              <a:gd name="connsiteX0" fmla="*/ 0 w 8096250"/>
              <a:gd name="connsiteY0" fmla="*/ 0 h 6858000"/>
              <a:gd name="connsiteX1" fmla="*/ 8093075 w 8096250"/>
              <a:gd name="connsiteY1" fmla="*/ 0 h 6858000"/>
              <a:gd name="connsiteX2" fmla="*/ 8096250 w 8096250"/>
              <a:gd name="connsiteY2" fmla="*/ 3733800 h 6858000"/>
              <a:gd name="connsiteX3" fmla="*/ 8093075 w 8096250"/>
              <a:gd name="connsiteY3" fmla="*/ 6858000 h 6858000"/>
              <a:gd name="connsiteX4" fmla="*/ 0 w 8096250"/>
              <a:gd name="connsiteY4" fmla="*/ 6858000 h 6858000"/>
              <a:gd name="connsiteX5" fmla="*/ 0 w 8096250"/>
              <a:gd name="connsiteY5" fmla="*/ 0 h 6858000"/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5715000 w 8093075"/>
              <a:gd name="connsiteY2" fmla="*/ 3714750 h 6858000"/>
              <a:gd name="connsiteX3" fmla="*/ 8093075 w 8093075"/>
              <a:gd name="connsiteY3" fmla="*/ 6858000 h 6858000"/>
              <a:gd name="connsiteX4" fmla="*/ 0 w 8093075"/>
              <a:gd name="connsiteY4" fmla="*/ 6858000 h 6858000"/>
              <a:gd name="connsiteX5" fmla="*/ 0 w 8093075"/>
              <a:gd name="connsiteY5" fmla="*/ 0 h 6858000"/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5295900 w 8093075"/>
              <a:gd name="connsiteY2" fmla="*/ 5257800 h 6858000"/>
              <a:gd name="connsiteX3" fmla="*/ 8093075 w 8093075"/>
              <a:gd name="connsiteY3" fmla="*/ 6858000 h 6858000"/>
              <a:gd name="connsiteX4" fmla="*/ 0 w 8093075"/>
              <a:gd name="connsiteY4" fmla="*/ 6858000 h 6858000"/>
              <a:gd name="connsiteX5" fmla="*/ 0 w 8093075"/>
              <a:gd name="connsiteY5" fmla="*/ 0 h 6858000"/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4552950 w 8093075"/>
              <a:gd name="connsiteY2" fmla="*/ 5257800 h 6858000"/>
              <a:gd name="connsiteX3" fmla="*/ 8093075 w 8093075"/>
              <a:gd name="connsiteY3" fmla="*/ 6858000 h 6858000"/>
              <a:gd name="connsiteX4" fmla="*/ 0 w 8093075"/>
              <a:gd name="connsiteY4" fmla="*/ 6858000 h 6858000"/>
              <a:gd name="connsiteX5" fmla="*/ 0 w 8093075"/>
              <a:gd name="connsiteY5" fmla="*/ 0 h 6858000"/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5257800 w 8093075"/>
              <a:gd name="connsiteY2" fmla="*/ 5086350 h 6858000"/>
              <a:gd name="connsiteX3" fmla="*/ 8093075 w 8093075"/>
              <a:gd name="connsiteY3" fmla="*/ 6858000 h 6858000"/>
              <a:gd name="connsiteX4" fmla="*/ 0 w 8093075"/>
              <a:gd name="connsiteY4" fmla="*/ 6858000 h 6858000"/>
              <a:gd name="connsiteX5" fmla="*/ 0 w 8093075"/>
              <a:gd name="connsiteY5" fmla="*/ 0 h 6858000"/>
              <a:gd name="connsiteX0" fmla="*/ 0 w 8093075"/>
              <a:gd name="connsiteY0" fmla="*/ 0 h 6858000"/>
              <a:gd name="connsiteX1" fmla="*/ 8093075 w 8093075"/>
              <a:gd name="connsiteY1" fmla="*/ 0 h 6858000"/>
              <a:gd name="connsiteX2" fmla="*/ 5257800 w 8093075"/>
              <a:gd name="connsiteY2" fmla="*/ 5086350 h 6858000"/>
              <a:gd name="connsiteX3" fmla="*/ 8093075 w 8093075"/>
              <a:gd name="connsiteY3" fmla="*/ 6858000 h 6858000"/>
              <a:gd name="connsiteX4" fmla="*/ 0 w 8093075"/>
              <a:gd name="connsiteY4" fmla="*/ 6858000 h 6858000"/>
              <a:gd name="connsiteX5" fmla="*/ 0 w 8093075"/>
              <a:gd name="connsiteY5" fmla="*/ 0 h 6858000"/>
              <a:gd name="connsiteX0" fmla="*/ 0 w 8093180"/>
              <a:gd name="connsiteY0" fmla="*/ 0 h 6858000"/>
              <a:gd name="connsiteX1" fmla="*/ 8093075 w 8093180"/>
              <a:gd name="connsiteY1" fmla="*/ 0 h 6858000"/>
              <a:gd name="connsiteX2" fmla="*/ 5257800 w 8093180"/>
              <a:gd name="connsiteY2" fmla="*/ 5086350 h 6858000"/>
              <a:gd name="connsiteX3" fmla="*/ 8093075 w 8093180"/>
              <a:gd name="connsiteY3" fmla="*/ 6858000 h 6858000"/>
              <a:gd name="connsiteX4" fmla="*/ 0 w 8093180"/>
              <a:gd name="connsiteY4" fmla="*/ 6858000 h 6858000"/>
              <a:gd name="connsiteX5" fmla="*/ 0 w 8093180"/>
              <a:gd name="connsiteY5" fmla="*/ 0 h 6858000"/>
              <a:gd name="connsiteX0" fmla="*/ 0 w 8093180"/>
              <a:gd name="connsiteY0" fmla="*/ 0 h 6858000"/>
              <a:gd name="connsiteX1" fmla="*/ 8093075 w 8093180"/>
              <a:gd name="connsiteY1" fmla="*/ 0 h 6858000"/>
              <a:gd name="connsiteX2" fmla="*/ 5257800 w 8093180"/>
              <a:gd name="connsiteY2" fmla="*/ 5086350 h 6858000"/>
              <a:gd name="connsiteX3" fmla="*/ 8093075 w 8093180"/>
              <a:gd name="connsiteY3" fmla="*/ 6858000 h 6858000"/>
              <a:gd name="connsiteX4" fmla="*/ 0 w 8093180"/>
              <a:gd name="connsiteY4" fmla="*/ 6858000 h 6858000"/>
              <a:gd name="connsiteX5" fmla="*/ 0 w 8093180"/>
              <a:gd name="connsiteY5" fmla="*/ 0 h 6858000"/>
              <a:gd name="connsiteX0" fmla="*/ 0 w 8093189"/>
              <a:gd name="connsiteY0" fmla="*/ 0 h 6858000"/>
              <a:gd name="connsiteX1" fmla="*/ 8093075 w 8093189"/>
              <a:gd name="connsiteY1" fmla="*/ 0 h 6858000"/>
              <a:gd name="connsiteX2" fmla="*/ 5257800 w 8093189"/>
              <a:gd name="connsiteY2" fmla="*/ 5086350 h 6858000"/>
              <a:gd name="connsiteX3" fmla="*/ 6731000 w 8093189"/>
              <a:gd name="connsiteY3" fmla="*/ 6858000 h 6858000"/>
              <a:gd name="connsiteX4" fmla="*/ 0 w 8093189"/>
              <a:gd name="connsiteY4" fmla="*/ 6858000 h 6858000"/>
              <a:gd name="connsiteX5" fmla="*/ 0 w 8093189"/>
              <a:gd name="connsiteY5" fmla="*/ 0 h 6858000"/>
              <a:gd name="connsiteX0" fmla="*/ 0 w 8093194"/>
              <a:gd name="connsiteY0" fmla="*/ 0 h 6867525"/>
              <a:gd name="connsiteX1" fmla="*/ 8093075 w 8093194"/>
              <a:gd name="connsiteY1" fmla="*/ 0 h 6867525"/>
              <a:gd name="connsiteX2" fmla="*/ 5257800 w 8093194"/>
              <a:gd name="connsiteY2" fmla="*/ 5086350 h 6867525"/>
              <a:gd name="connsiteX3" fmla="*/ 6140450 w 8093194"/>
              <a:gd name="connsiteY3" fmla="*/ 6867525 h 6867525"/>
              <a:gd name="connsiteX4" fmla="*/ 0 w 8093194"/>
              <a:gd name="connsiteY4" fmla="*/ 6858000 h 6867525"/>
              <a:gd name="connsiteX5" fmla="*/ 0 w 8093194"/>
              <a:gd name="connsiteY5" fmla="*/ 0 h 6867525"/>
              <a:gd name="connsiteX0" fmla="*/ 0 w 8093193"/>
              <a:gd name="connsiteY0" fmla="*/ 0 h 6886575"/>
              <a:gd name="connsiteX1" fmla="*/ 8093075 w 8093193"/>
              <a:gd name="connsiteY1" fmla="*/ 0 h 6886575"/>
              <a:gd name="connsiteX2" fmla="*/ 5257800 w 8093193"/>
              <a:gd name="connsiteY2" fmla="*/ 5086350 h 6886575"/>
              <a:gd name="connsiteX3" fmla="*/ 6216650 w 8093193"/>
              <a:gd name="connsiteY3" fmla="*/ 6886575 h 6886575"/>
              <a:gd name="connsiteX4" fmla="*/ 0 w 8093193"/>
              <a:gd name="connsiteY4" fmla="*/ 6858000 h 6886575"/>
              <a:gd name="connsiteX5" fmla="*/ 0 w 8093193"/>
              <a:gd name="connsiteY5" fmla="*/ 0 h 6886575"/>
              <a:gd name="connsiteX0" fmla="*/ 0 w 8093193"/>
              <a:gd name="connsiteY0" fmla="*/ 0 h 6887845"/>
              <a:gd name="connsiteX1" fmla="*/ 8093075 w 8093193"/>
              <a:gd name="connsiteY1" fmla="*/ 0 h 6887845"/>
              <a:gd name="connsiteX2" fmla="*/ 5257800 w 8093193"/>
              <a:gd name="connsiteY2" fmla="*/ 5086350 h 6887845"/>
              <a:gd name="connsiteX3" fmla="*/ 6216650 w 8093193"/>
              <a:gd name="connsiteY3" fmla="*/ 6886575 h 6887845"/>
              <a:gd name="connsiteX4" fmla="*/ 0 w 8093193"/>
              <a:gd name="connsiteY4" fmla="*/ 6858000 h 6887845"/>
              <a:gd name="connsiteX5" fmla="*/ 0 w 8093193"/>
              <a:gd name="connsiteY5" fmla="*/ 0 h 6887845"/>
              <a:gd name="connsiteX0" fmla="*/ 0 w 8093193"/>
              <a:gd name="connsiteY0" fmla="*/ 0 h 6887845"/>
              <a:gd name="connsiteX1" fmla="*/ 8093075 w 8093193"/>
              <a:gd name="connsiteY1" fmla="*/ 0 h 6887845"/>
              <a:gd name="connsiteX2" fmla="*/ 5257800 w 8093193"/>
              <a:gd name="connsiteY2" fmla="*/ 5086350 h 6887845"/>
              <a:gd name="connsiteX3" fmla="*/ 6216650 w 8093193"/>
              <a:gd name="connsiteY3" fmla="*/ 6886575 h 6887845"/>
              <a:gd name="connsiteX4" fmla="*/ 0 w 8093193"/>
              <a:gd name="connsiteY4" fmla="*/ 6858000 h 6887845"/>
              <a:gd name="connsiteX5" fmla="*/ 0 w 8093193"/>
              <a:gd name="connsiteY5" fmla="*/ 0 h 6887845"/>
              <a:gd name="connsiteX0" fmla="*/ 0 w 8093180"/>
              <a:gd name="connsiteY0" fmla="*/ 0 h 6887071"/>
              <a:gd name="connsiteX1" fmla="*/ 8093075 w 8093180"/>
              <a:gd name="connsiteY1" fmla="*/ 0 h 6887071"/>
              <a:gd name="connsiteX2" fmla="*/ 5257800 w 8093180"/>
              <a:gd name="connsiteY2" fmla="*/ 5086350 h 6887071"/>
              <a:gd name="connsiteX3" fmla="*/ 6216650 w 8093180"/>
              <a:gd name="connsiteY3" fmla="*/ 6886575 h 6887071"/>
              <a:gd name="connsiteX4" fmla="*/ 0 w 8093180"/>
              <a:gd name="connsiteY4" fmla="*/ 6858000 h 6887071"/>
              <a:gd name="connsiteX5" fmla="*/ 0 w 8093180"/>
              <a:gd name="connsiteY5" fmla="*/ 0 h 6887071"/>
              <a:gd name="connsiteX0" fmla="*/ 0 w 8093176"/>
              <a:gd name="connsiteY0" fmla="*/ 0 h 6887125"/>
              <a:gd name="connsiteX1" fmla="*/ 8093075 w 8093176"/>
              <a:gd name="connsiteY1" fmla="*/ 0 h 6887125"/>
              <a:gd name="connsiteX2" fmla="*/ 5124450 w 8093176"/>
              <a:gd name="connsiteY2" fmla="*/ 5267325 h 6887125"/>
              <a:gd name="connsiteX3" fmla="*/ 6216650 w 8093176"/>
              <a:gd name="connsiteY3" fmla="*/ 6886575 h 6887125"/>
              <a:gd name="connsiteX4" fmla="*/ 0 w 8093176"/>
              <a:gd name="connsiteY4" fmla="*/ 6858000 h 6887125"/>
              <a:gd name="connsiteX5" fmla="*/ 0 w 8093176"/>
              <a:gd name="connsiteY5" fmla="*/ 0 h 6887125"/>
              <a:gd name="connsiteX0" fmla="*/ 0 w 8093176"/>
              <a:gd name="connsiteY0" fmla="*/ 0 h 6887065"/>
              <a:gd name="connsiteX1" fmla="*/ 8093075 w 8093176"/>
              <a:gd name="connsiteY1" fmla="*/ 0 h 6887065"/>
              <a:gd name="connsiteX2" fmla="*/ 5133975 w 8093176"/>
              <a:gd name="connsiteY2" fmla="*/ 5067300 h 6887065"/>
              <a:gd name="connsiteX3" fmla="*/ 6216650 w 8093176"/>
              <a:gd name="connsiteY3" fmla="*/ 6886575 h 6887065"/>
              <a:gd name="connsiteX4" fmla="*/ 0 w 8093176"/>
              <a:gd name="connsiteY4" fmla="*/ 6858000 h 6887065"/>
              <a:gd name="connsiteX5" fmla="*/ 0 w 8093176"/>
              <a:gd name="connsiteY5" fmla="*/ 0 h 6887065"/>
              <a:gd name="connsiteX0" fmla="*/ 0 w 8093178"/>
              <a:gd name="connsiteY0" fmla="*/ 0 h 6887098"/>
              <a:gd name="connsiteX1" fmla="*/ 8093075 w 8093178"/>
              <a:gd name="connsiteY1" fmla="*/ 0 h 6887098"/>
              <a:gd name="connsiteX2" fmla="*/ 5181600 w 8093178"/>
              <a:gd name="connsiteY2" fmla="*/ 5181600 h 6887098"/>
              <a:gd name="connsiteX3" fmla="*/ 6216650 w 8093178"/>
              <a:gd name="connsiteY3" fmla="*/ 6886575 h 6887098"/>
              <a:gd name="connsiteX4" fmla="*/ 0 w 8093178"/>
              <a:gd name="connsiteY4" fmla="*/ 6858000 h 6887098"/>
              <a:gd name="connsiteX5" fmla="*/ 0 w 8093178"/>
              <a:gd name="connsiteY5" fmla="*/ 0 h 6887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3178" h="6887098">
                <a:moveTo>
                  <a:pt x="0" y="0"/>
                </a:moveTo>
                <a:lnTo>
                  <a:pt x="8093075" y="0"/>
                </a:lnTo>
                <a:cubicBezTo>
                  <a:pt x="8113183" y="15875"/>
                  <a:pt x="5189537" y="5167312"/>
                  <a:pt x="5181600" y="5181600"/>
                </a:cubicBezTo>
                <a:cubicBezTo>
                  <a:pt x="5173663" y="5195888"/>
                  <a:pt x="6208183" y="6921500"/>
                  <a:pt x="6216650" y="6886575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17485"/>
            <a:ext cx="10515600" cy="568325"/>
          </a:xfrm>
        </p:spPr>
        <p:txBody>
          <a:bodyPr>
            <a:normAutofit/>
          </a:bodyPr>
          <a:lstStyle/>
          <a:p>
            <a:r>
              <a:rPr lang="ru-RU" sz="2400" spc="120" dirty="0">
                <a:solidFill>
                  <a:srgbClr val="333333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Преимущества использования 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1500" y="927095"/>
            <a:ext cx="381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Для транспортных предприятий:</a:t>
            </a:r>
            <a:endParaRPr lang="ru-RU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/>
              <a:t>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1508292"/>
            <a:ext cx="615315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Появление прозрачности в расчетах.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Возможность получать компенсацию за провоз льготных категорий пассажиров по фактически выполненным объемам.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Возможность авансирования за счет средств, полученных за пополнение транспортных карт.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Уменьшение времени взимания платы за проезд.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/>
              <a:t>Высокий уровень защиты от подделок проездных билетов. 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/>
              <a:t>Исключение злоупотреблений кондукторов при оплате наличными средствами</a:t>
            </a:r>
            <a:r>
              <a:rPr lang="ru-RU" dirty="0" smtClean="0"/>
              <a:t>.</a:t>
            </a:r>
            <a:endParaRPr lang="ru-RU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8501" y="1508292"/>
            <a:ext cx="354148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Удобство расчетов, возможность экономии денежных средств (при наличии дисконтных программ).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ffectLst/>
              </a:rPr>
              <a:t>Использование бонусных карт торговых </a:t>
            </a:r>
            <a:r>
              <a:rPr lang="ru-RU" dirty="0" smtClean="0">
                <a:effectLst/>
              </a:rPr>
              <a:t>сетей для </a:t>
            </a:r>
            <a:r>
              <a:rPr lang="ru-RU" dirty="0" smtClean="0">
                <a:effectLst/>
              </a:rPr>
              <a:t>оплаты проезда в транспорте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Использование всех форм расчётов за проезд</a:t>
            </a:r>
            <a:endParaRPr lang="ru-RU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8732" y="927095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Для пассажиров:</a:t>
            </a:r>
            <a:endParaRPr lang="ru-RU" dirty="0">
              <a:solidFill>
                <a:srgbClr val="33333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8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8171" y="277418"/>
            <a:ext cx="7115629" cy="956749"/>
          </a:xfrm>
        </p:spPr>
        <p:txBody>
          <a:bodyPr>
            <a:normAutofit/>
          </a:bodyPr>
          <a:lstStyle/>
          <a:p>
            <a:r>
              <a:rPr lang="ru-RU" sz="2400" b="1" dirty="0"/>
              <a:t>В системе реализовано </a:t>
            </a:r>
            <a:r>
              <a:rPr lang="ru-RU" sz="2400" b="1" dirty="0" smtClean="0"/>
              <a:t>два вида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smtClean="0"/>
              <a:t>электронных </a:t>
            </a:r>
            <a:r>
              <a:rPr lang="ru-RU" sz="2400" b="1" dirty="0"/>
              <a:t>проездных билетов: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8171" y="1309211"/>
            <a:ext cx="6636657" cy="4566467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Социальный (льготный) </a:t>
            </a:r>
            <a:r>
              <a:rPr lang="ru-RU" sz="2000" dirty="0" smtClean="0"/>
              <a:t>проездной</a:t>
            </a:r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endParaRPr lang="ru-RU" sz="2000" dirty="0"/>
          </a:p>
          <a:p>
            <a:pPr marL="0" indent="0">
              <a:spcAft>
                <a:spcPts val="1200"/>
              </a:spcAft>
              <a:buClr>
                <a:srgbClr val="E20B28"/>
              </a:buClr>
              <a:buNone/>
            </a:pPr>
            <a:endParaRPr lang="ru-RU" sz="2000" dirty="0" smtClean="0"/>
          </a:p>
          <a:p>
            <a:pPr marL="0" indent="0">
              <a:spcAft>
                <a:spcPts val="1200"/>
              </a:spcAft>
              <a:buClr>
                <a:srgbClr val="E20B28"/>
              </a:buClr>
              <a:buNone/>
            </a:pPr>
            <a:endParaRPr lang="ru-RU" sz="2000" dirty="0"/>
          </a:p>
          <a:p>
            <a:pPr marL="285750" indent="-285750">
              <a:spcAft>
                <a:spcPts val="1200"/>
              </a:spcAft>
              <a:buClr>
                <a:srgbClr val="E20B28"/>
              </a:buClr>
              <a:buFont typeface="Wingdings" panose="05000000000000000000" pitchFamily="2" charset="2"/>
              <a:buChar char="§"/>
            </a:pPr>
            <a:r>
              <a:rPr lang="ru-RU" sz="2000" dirty="0" smtClean="0"/>
              <a:t>Коммерческий </a:t>
            </a:r>
            <a:r>
              <a:rPr lang="ru-RU" sz="2000" dirty="0"/>
              <a:t>проездной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9B3A-A92D-49C0-865F-948989191546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0" t="847" r="842"/>
          <a:stretch/>
        </p:blipFill>
        <p:spPr>
          <a:xfrm>
            <a:off x="0" y="0"/>
            <a:ext cx="4238171" cy="687254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68" y="4065380"/>
            <a:ext cx="2499723" cy="157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68" y="1770124"/>
            <a:ext cx="2499723" cy="162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4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0" t="847" r="842"/>
          <a:stretch/>
        </p:blipFill>
        <p:spPr>
          <a:xfrm>
            <a:off x="0" y="14550"/>
            <a:ext cx="6229350" cy="685799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/>
              <a:t>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692275"/>
            <a:ext cx="10558463" cy="365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200307"/>
            <a:ext cx="12192000" cy="968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/>
              <a:t>Система оплаты проезда банковскими картами </a:t>
            </a:r>
            <a:br>
              <a:rPr lang="ru-RU" sz="2400" dirty="0" smtClean="0"/>
            </a:br>
            <a:r>
              <a:rPr lang="ru-RU" sz="2400" dirty="0" smtClean="0"/>
              <a:t>разработана совместно с ПАО «Сбербанк»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1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43423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5125" y="-14"/>
            <a:ext cx="9196876" cy="6858014"/>
          </a:xfrm>
          <a:custGeom>
            <a:avLst/>
            <a:gdLst>
              <a:gd name="connsiteX0" fmla="*/ 0 w 9196873"/>
              <a:gd name="connsiteY0" fmla="*/ 0 h 6858000"/>
              <a:gd name="connsiteX1" fmla="*/ 9196873 w 9196873"/>
              <a:gd name="connsiteY1" fmla="*/ 0 h 6858000"/>
              <a:gd name="connsiteX2" fmla="*/ 9196873 w 9196873"/>
              <a:gd name="connsiteY2" fmla="*/ 6858000 h 6858000"/>
              <a:gd name="connsiteX3" fmla="*/ 0 w 9196873"/>
              <a:gd name="connsiteY3" fmla="*/ 6858000 h 6858000"/>
              <a:gd name="connsiteX4" fmla="*/ 0 w 9196873"/>
              <a:gd name="connsiteY4" fmla="*/ 0 h 6858000"/>
              <a:gd name="connsiteX0" fmla="*/ 9331 w 9206204"/>
              <a:gd name="connsiteY0" fmla="*/ 0 h 6858000"/>
              <a:gd name="connsiteX1" fmla="*/ 9206204 w 9206204"/>
              <a:gd name="connsiteY1" fmla="*/ 0 h 6858000"/>
              <a:gd name="connsiteX2" fmla="*/ 9206204 w 9206204"/>
              <a:gd name="connsiteY2" fmla="*/ 6858000 h 6858000"/>
              <a:gd name="connsiteX3" fmla="*/ 9331 w 9206204"/>
              <a:gd name="connsiteY3" fmla="*/ 6858000 h 6858000"/>
              <a:gd name="connsiteX4" fmla="*/ 0 w 9206204"/>
              <a:gd name="connsiteY4" fmla="*/ 3172408 h 6858000"/>
              <a:gd name="connsiteX5" fmla="*/ 9331 w 9206204"/>
              <a:gd name="connsiteY5" fmla="*/ 0 h 6858000"/>
              <a:gd name="connsiteX0" fmla="*/ 5 w 9196878"/>
              <a:gd name="connsiteY0" fmla="*/ 0 h 6858000"/>
              <a:gd name="connsiteX1" fmla="*/ 9196878 w 9196878"/>
              <a:gd name="connsiteY1" fmla="*/ 0 h 6858000"/>
              <a:gd name="connsiteX2" fmla="*/ 9196878 w 9196878"/>
              <a:gd name="connsiteY2" fmla="*/ 6858000 h 6858000"/>
              <a:gd name="connsiteX3" fmla="*/ 5 w 9196878"/>
              <a:gd name="connsiteY3" fmla="*/ 6858000 h 6858000"/>
              <a:gd name="connsiteX4" fmla="*/ 1502233 w 9196878"/>
              <a:gd name="connsiteY4" fmla="*/ 3135085 h 6858000"/>
              <a:gd name="connsiteX5" fmla="*/ 5 w 9196878"/>
              <a:gd name="connsiteY5" fmla="*/ 0 h 6858000"/>
              <a:gd name="connsiteX0" fmla="*/ 5 w 9196878"/>
              <a:gd name="connsiteY0" fmla="*/ 0 h 6858000"/>
              <a:gd name="connsiteX1" fmla="*/ 9196878 w 9196878"/>
              <a:gd name="connsiteY1" fmla="*/ 0 h 6858000"/>
              <a:gd name="connsiteX2" fmla="*/ 9196878 w 9196878"/>
              <a:gd name="connsiteY2" fmla="*/ 6858000 h 6858000"/>
              <a:gd name="connsiteX3" fmla="*/ 5 w 9196878"/>
              <a:gd name="connsiteY3" fmla="*/ 6858000 h 6858000"/>
              <a:gd name="connsiteX4" fmla="*/ 1502233 w 9196878"/>
              <a:gd name="connsiteY4" fmla="*/ 3135085 h 6858000"/>
              <a:gd name="connsiteX5" fmla="*/ 5 w 9196878"/>
              <a:gd name="connsiteY5" fmla="*/ 0 h 6858000"/>
              <a:gd name="connsiteX0" fmla="*/ 5 w 9196878"/>
              <a:gd name="connsiteY0" fmla="*/ 0 h 6858000"/>
              <a:gd name="connsiteX1" fmla="*/ 9196878 w 9196878"/>
              <a:gd name="connsiteY1" fmla="*/ 0 h 6858000"/>
              <a:gd name="connsiteX2" fmla="*/ 9196878 w 9196878"/>
              <a:gd name="connsiteY2" fmla="*/ 6858000 h 6858000"/>
              <a:gd name="connsiteX3" fmla="*/ 5 w 9196878"/>
              <a:gd name="connsiteY3" fmla="*/ 6858000 h 6858000"/>
              <a:gd name="connsiteX4" fmla="*/ 1502233 w 9196878"/>
              <a:gd name="connsiteY4" fmla="*/ 3135085 h 6858000"/>
              <a:gd name="connsiteX5" fmla="*/ 5 w 9196878"/>
              <a:gd name="connsiteY5" fmla="*/ 0 h 6858000"/>
              <a:gd name="connsiteX0" fmla="*/ 5 w 9196878"/>
              <a:gd name="connsiteY0" fmla="*/ 0 h 6858000"/>
              <a:gd name="connsiteX1" fmla="*/ 9196878 w 9196878"/>
              <a:gd name="connsiteY1" fmla="*/ 0 h 6858000"/>
              <a:gd name="connsiteX2" fmla="*/ 9196878 w 9196878"/>
              <a:gd name="connsiteY2" fmla="*/ 6858000 h 6858000"/>
              <a:gd name="connsiteX3" fmla="*/ 5 w 9196878"/>
              <a:gd name="connsiteY3" fmla="*/ 6858000 h 6858000"/>
              <a:gd name="connsiteX4" fmla="*/ 1502233 w 9196878"/>
              <a:gd name="connsiteY4" fmla="*/ 3135085 h 6858000"/>
              <a:gd name="connsiteX5" fmla="*/ 5 w 9196878"/>
              <a:gd name="connsiteY5" fmla="*/ 0 h 6858000"/>
              <a:gd name="connsiteX0" fmla="*/ 4 w 9196877"/>
              <a:gd name="connsiteY0" fmla="*/ 0 h 6858000"/>
              <a:gd name="connsiteX1" fmla="*/ 9196877 w 9196877"/>
              <a:gd name="connsiteY1" fmla="*/ 0 h 6858000"/>
              <a:gd name="connsiteX2" fmla="*/ 9196877 w 9196877"/>
              <a:gd name="connsiteY2" fmla="*/ 6858000 h 6858000"/>
              <a:gd name="connsiteX3" fmla="*/ 4 w 9196877"/>
              <a:gd name="connsiteY3" fmla="*/ 6858000 h 6858000"/>
              <a:gd name="connsiteX4" fmla="*/ 1968762 w 9196877"/>
              <a:gd name="connsiteY4" fmla="*/ 2211354 h 6858000"/>
              <a:gd name="connsiteX5" fmla="*/ 4 w 9196877"/>
              <a:gd name="connsiteY5" fmla="*/ 0 h 6858000"/>
              <a:gd name="connsiteX0" fmla="*/ 4 w 9196877"/>
              <a:gd name="connsiteY0" fmla="*/ 0 h 6858000"/>
              <a:gd name="connsiteX1" fmla="*/ 9196877 w 9196877"/>
              <a:gd name="connsiteY1" fmla="*/ 0 h 6858000"/>
              <a:gd name="connsiteX2" fmla="*/ 9196877 w 9196877"/>
              <a:gd name="connsiteY2" fmla="*/ 6858000 h 6858000"/>
              <a:gd name="connsiteX3" fmla="*/ 4 w 9196877"/>
              <a:gd name="connsiteY3" fmla="*/ 6858000 h 6858000"/>
              <a:gd name="connsiteX4" fmla="*/ 2360648 w 9196877"/>
              <a:gd name="connsiteY4" fmla="*/ 1436913 h 6858000"/>
              <a:gd name="connsiteX5" fmla="*/ 4 w 9196877"/>
              <a:gd name="connsiteY5" fmla="*/ 0 h 6858000"/>
              <a:gd name="connsiteX0" fmla="*/ 3 w 9196876"/>
              <a:gd name="connsiteY0" fmla="*/ 0 h 6858000"/>
              <a:gd name="connsiteX1" fmla="*/ 9196876 w 9196876"/>
              <a:gd name="connsiteY1" fmla="*/ 0 h 6858000"/>
              <a:gd name="connsiteX2" fmla="*/ 9196876 w 9196876"/>
              <a:gd name="connsiteY2" fmla="*/ 6858000 h 6858000"/>
              <a:gd name="connsiteX3" fmla="*/ 3 w 9196876"/>
              <a:gd name="connsiteY3" fmla="*/ 6858000 h 6858000"/>
              <a:gd name="connsiteX4" fmla="*/ 2836508 w 9196876"/>
              <a:gd name="connsiteY4" fmla="*/ 2509934 h 6858000"/>
              <a:gd name="connsiteX5" fmla="*/ 3 w 9196876"/>
              <a:gd name="connsiteY5" fmla="*/ 0 h 6858000"/>
              <a:gd name="connsiteX0" fmla="*/ 3 w 9196876"/>
              <a:gd name="connsiteY0" fmla="*/ 0 h 6858000"/>
              <a:gd name="connsiteX1" fmla="*/ 9196876 w 9196876"/>
              <a:gd name="connsiteY1" fmla="*/ 0 h 6858000"/>
              <a:gd name="connsiteX2" fmla="*/ 9196876 w 9196876"/>
              <a:gd name="connsiteY2" fmla="*/ 6858000 h 6858000"/>
              <a:gd name="connsiteX3" fmla="*/ 3 w 9196876"/>
              <a:gd name="connsiteY3" fmla="*/ 6858000 h 6858000"/>
              <a:gd name="connsiteX4" fmla="*/ 2761863 w 9196876"/>
              <a:gd name="connsiteY4" fmla="*/ 1772816 h 6858000"/>
              <a:gd name="connsiteX5" fmla="*/ 3 w 9196876"/>
              <a:gd name="connsiteY5" fmla="*/ 0 h 6858000"/>
              <a:gd name="connsiteX0" fmla="*/ 3 w 9196876"/>
              <a:gd name="connsiteY0" fmla="*/ 0 h 6858000"/>
              <a:gd name="connsiteX1" fmla="*/ 9196876 w 9196876"/>
              <a:gd name="connsiteY1" fmla="*/ 0 h 6858000"/>
              <a:gd name="connsiteX2" fmla="*/ 9196876 w 9196876"/>
              <a:gd name="connsiteY2" fmla="*/ 6858000 h 6858000"/>
              <a:gd name="connsiteX3" fmla="*/ 3 w 9196876"/>
              <a:gd name="connsiteY3" fmla="*/ 6858000 h 6858000"/>
              <a:gd name="connsiteX4" fmla="*/ 2463284 w 9196876"/>
              <a:gd name="connsiteY4" fmla="*/ 2174032 h 6858000"/>
              <a:gd name="connsiteX5" fmla="*/ 3 w 9196876"/>
              <a:gd name="connsiteY5" fmla="*/ 0 h 6858000"/>
              <a:gd name="connsiteX0" fmla="*/ 979717 w 9196876"/>
              <a:gd name="connsiteY0" fmla="*/ 9331 h 6858000"/>
              <a:gd name="connsiteX1" fmla="*/ 9196876 w 9196876"/>
              <a:gd name="connsiteY1" fmla="*/ 0 h 6858000"/>
              <a:gd name="connsiteX2" fmla="*/ 9196876 w 9196876"/>
              <a:gd name="connsiteY2" fmla="*/ 6858000 h 6858000"/>
              <a:gd name="connsiteX3" fmla="*/ 3 w 9196876"/>
              <a:gd name="connsiteY3" fmla="*/ 6858000 h 6858000"/>
              <a:gd name="connsiteX4" fmla="*/ 2463284 w 9196876"/>
              <a:gd name="connsiteY4" fmla="*/ 2174032 h 6858000"/>
              <a:gd name="connsiteX5" fmla="*/ 979717 w 9196876"/>
              <a:gd name="connsiteY5" fmla="*/ 9331 h 6858000"/>
              <a:gd name="connsiteX0" fmla="*/ 1240974 w 9196876"/>
              <a:gd name="connsiteY0" fmla="*/ 0 h 6867330"/>
              <a:gd name="connsiteX1" fmla="*/ 9196876 w 9196876"/>
              <a:gd name="connsiteY1" fmla="*/ 9330 h 6867330"/>
              <a:gd name="connsiteX2" fmla="*/ 9196876 w 9196876"/>
              <a:gd name="connsiteY2" fmla="*/ 6867330 h 6867330"/>
              <a:gd name="connsiteX3" fmla="*/ 3 w 9196876"/>
              <a:gd name="connsiteY3" fmla="*/ 6867330 h 6867330"/>
              <a:gd name="connsiteX4" fmla="*/ 2463284 w 9196876"/>
              <a:gd name="connsiteY4" fmla="*/ 2183362 h 6867330"/>
              <a:gd name="connsiteX5" fmla="*/ 1240974 w 9196876"/>
              <a:gd name="connsiteY5" fmla="*/ 0 h 6867330"/>
              <a:gd name="connsiteX0" fmla="*/ 1212982 w 9196876"/>
              <a:gd name="connsiteY0" fmla="*/ 0 h 6858000"/>
              <a:gd name="connsiteX1" fmla="*/ 9196876 w 9196876"/>
              <a:gd name="connsiteY1" fmla="*/ 0 h 6858000"/>
              <a:gd name="connsiteX2" fmla="*/ 9196876 w 9196876"/>
              <a:gd name="connsiteY2" fmla="*/ 6858000 h 6858000"/>
              <a:gd name="connsiteX3" fmla="*/ 3 w 9196876"/>
              <a:gd name="connsiteY3" fmla="*/ 6858000 h 6858000"/>
              <a:gd name="connsiteX4" fmla="*/ 2463284 w 9196876"/>
              <a:gd name="connsiteY4" fmla="*/ 2174032 h 6858000"/>
              <a:gd name="connsiteX5" fmla="*/ 1212982 w 9196876"/>
              <a:gd name="connsiteY5" fmla="*/ 0 h 6858000"/>
              <a:gd name="connsiteX0" fmla="*/ 1212982 w 9196876"/>
              <a:gd name="connsiteY0" fmla="*/ 27 h 6858027"/>
              <a:gd name="connsiteX1" fmla="*/ 9196876 w 9196876"/>
              <a:gd name="connsiteY1" fmla="*/ 27 h 6858027"/>
              <a:gd name="connsiteX2" fmla="*/ 9196876 w 9196876"/>
              <a:gd name="connsiteY2" fmla="*/ 6858027 h 6858027"/>
              <a:gd name="connsiteX3" fmla="*/ 3 w 9196876"/>
              <a:gd name="connsiteY3" fmla="*/ 6858027 h 6858027"/>
              <a:gd name="connsiteX4" fmla="*/ 2463284 w 9196876"/>
              <a:gd name="connsiteY4" fmla="*/ 2174059 h 6858027"/>
              <a:gd name="connsiteX5" fmla="*/ 1212982 w 9196876"/>
              <a:gd name="connsiteY5" fmla="*/ 27 h 6858027"/>
              <a:gd name="connsiteX0" fmla="*/ 1212982 w 9196876"/>
              <a:gd name="connsiteY0" fmla="*/ 14 h 6858014"/>
              <a:gd name="connsiteX1" fmla="*/ 9196876 w 9196876"/>
              <a:gd name="connsiteY1" fmla="*/ 14 h 6858014"/>
              <a:gd name="connsiteX2" fmla="*/ 9196876 w 9196876"/>
              <a:gd name="connsiteY2" fmla="*/ 6858014 h 6858014"/>
              <a:gd name="connsiteX3" fmla="*/ 3 w 9196876"/>
              <a:gd name="connsiteY3" fmla="*/ 6858014 h 6858014"/>
              <a:gd name="connsiteX4" fmla="*/ 2463284 w 9196876"/>
              <a:gd name="connsiteY4" fmla="*/ 2174046 h 6858014"/>
              <a:gd name="connsiteX5" fmla="*/ 1212982 w 9196876"/>
              <a:gd name="connsiteY5" fmla="*/ 14 h 685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6876" h="6858014">
                <a:moveTo>
                  <a:pt x="1212982" y="14"/>
                </a:moveTo>
                <a:lnTo>
                  <a:pt x="9196876" y="14"/>
                </a:lnTo>
                <a:lnTo>
                  <a:pt x="9196876" y="6858014"/>
                </a:lnTo>
                <a:lnTo>
                  <a:pt x="3" y="6858014"/>
                </a:lnTo>
                <a:cubicBezTo>
                  <a:pt x="-3107" y="6851793"/>
                  <a:pt x="2466394" y="2169381"/>
                  <a:pt x="2463284" y="2174046"/>
                </a:cubicBezTo>
                <a:cubicBezTo>
                  <a:pt x="2460174" y="2178711"/>
                  <a:pt x="1209871" y="-6207"/>
                  <a:pt x="1212982" y="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51456"/>
          </a:xfr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69375" y="6356350"/>
            <a:ext cx="2743200" cy="365125"/>
          </a:xfrm>
        </p:spPr>
        <p:txBody>
          <a:bodyPr/>
          <a:lstStyle/>
          <a:p>
            <a:fld id="{2F2E9B3A-A92D-49C0-865F-948989191546}" type="slidenum">
              <a:rPr lang="ru-RU" smtClean="0"/>
              <a:t>9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63" y="3205409"/>
            <a:ext cx="2754702" cy="2630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470019"/>
            <a:ext cx="1496239" cy="246294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171713"/>
            <a:ext cx="12192000" cy="104772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effectLst/>
              </a:rPr>
              <a:t>Учет оплаты проезда наличными</a:t>
            </a:r>
            <a:r>
              <a:rPr lang="ru-RU" sz="2400" dirty="0"/>
              <a:t> </a:t>
            </a:r>
            <a:r>
              <a:rPr lang="ru-RU" sz="2400" dirty="0" smtClean="0">
                <a:effectLst/>
              </a:rPr>
              <a:t>при </a:t>
            </a:r>
            <a:r>
              <a:rPr lang="ru-RU" sz="2400" dirty="0" smtClean="0">
                <a:effectLst/>
              </a:rPr>
              <a:t>помощи терминалов с последующей автоматической отправкой для фискализации</a:t>
            </a:r>
            <a:endParaRPr lang="ru-RU" sz="2400" spc="120" dirty="0">
              <a:solidFill>
                <a:srgbClr val="33333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3" y="1453777"/>
            <a:ext cx="9552029" cy="454756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1500" y="0"/>
            <a:ext cx="2609850" cy="76200"/>
          </a:xfrm>
          <a:prstGeom prst="rect">
            <a:avLst/>
          </a:prstGeom>
          <a:solidFill>
            <a:srgbClr val="E20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2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F7F7F"/>
      </a:hlink>
      <a:folHlink>
        <a:srgbClr val="A5A5A5"/>
      </a:folHlink>
    </a:clrScheme>
    <a:fontScheme name="Другая 3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462</Words>
  <Application>Microsoft Office PowerPoint</Application>
  <PresentationFormat>Широкоэкранный</PresentationFormat>
  <Paragraphs>95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Calibri</vt:lpstr>
      <vt:lpstr>Roboto Black</vt:lpstr>
      <vt:lpstr>Roboto</vt:lpstr>
      <vt:lpstr>Arial</vt:lpstr>
      <vt:lpstr>Wingdings</vt:lpstr>
      <vt:lpstr>Тема Office</vt:lpstr>
      <vt:lpstr>  </vt:lpstr>
      <vt:lpstr>О КОМПАНИИ</vt:lpstr>
      <vt:lpstr>ЧТО ТАКОЕ  СПРИНТ-ТРАНСПОРТ?</vt:lpstr>
      <vt:lpstr>Система применяется на всех видах  общественного транспорта</vt:lpstr>
      <vt:lpstr>Преимущества использования </vt:lpstr>
      <vt:lpstr>Преимущества использования </vt:lpstr>
      <vt:lpstr>В системе реализовано два вида электронных проездных билетов: </vt:lpstr>
      <vt:lpstr>Презентация PowerPoint</vt:lpstr>
      <vt:lpstr>Учет оплаты проезда наличными при помощи терминалов с последующей автоматической отправкой для фискализации</vt:lpstr>
      <vt:lpstr>Мобильное приложение «Транспорт24» </vt:lpstr>
      <vt:lpstr>Учет оплаты проезда наличными при помощи типографских билетов  с последующей автоматической отправкой данных для фискализации</vt:lpstr>
      <vt:lpstr>В системе используются различные типы  оборудования для подвижного состава:</vt:lpstr>
      <vt:lpstr>Презентация PowerPoint</vt:lpstr>
      <vt:lpstr>Контакты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Дорохова</dc:creator>
  <cp:lastModifiedBy>Учетная запись Майкрософт</cp:lastModifiedBy>
  <cp:revision>77</cp:revision>
  <dcterms:created xsi:type="dcterms:W3CDTF">2021-03-01T03:24:24Z</dcterms:created>
  <dcterms:modified xsi:type="dcterms:W3CDTF">2024-02-26T04:02:59Z</dcterms:modified>
</cp:coreProperties>
</file>