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74" r:id="rId2"/>
    <p:sldId id="289" r:id="rId3"/>
    <p:sldId id="288" r:id="rId4"/>
    <p:sldId id="296" r:id="rId5"/>
    <p:sldId id="278" r:id="rId6"/>
    <p:sldId id="286" r:id="rId7"/>
    <p:sldId id="280" r:id="rId8"/>
    <p:sldId id="298" r:id="rId9"/>
    <p:sldId id="293" r:id="rId10"/>
    <p:sldId id="295" r:id="rId11"/>
    <p:sldId id="262" r:id="rId12"/>
  </p:sldIdLst>
  <p:sldSz cx="12192000" cy="6858000"/>
  <p:notesSz cx="6797675" cy="9926638"/>
  <p:embeddedFontLst>
    <p:embeddedFont>
      <p:font typeface="Roboto Light" panose="020B0604020202020204" charset="0"/>
      <p:regular r:id="rId15"/>
      <p:italic r:id="rId16"/>
    </p:embeddedFont>
    <p:embeddedFont>
      <p:font typeface="Inter" panose="020B0604020202020204" charset="0"/>
      <p:regular r:id="rId17"/>
      <p:bold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Inter ExtraBold" panose="020B0604020202020204" charset="0"/>
      <p:bold r:id="rId2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orient="horz" pos="255" userDrawn="1">
          <p15:clr>
            <a:srgbClr val="A4A3A4"/>
          </p15:clr>
        </p15:guide>
        <p15:guide id="5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авел Доронин" initials="ПД" lastIdx="1" clrIdx="0">
    <p:extLst>
      <p:ext uri="{19B8F6BF-5375-455C-9EA6-DF929625EA0E}">
        <p15:presenceInfo xmlns:p15="http://schemas.microsoft.com/office/powerpoint/2012/main" userId="f5e057bf81f2b2b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B28"/>
    <a:srgbClr val="2A8A81"/>
    <a:srgbClr val="4CC9BE"/>
    <a:srgbClr val="E3E7ED"/>
    <a:srgbClr val="B30921"/>
    <a:srgbClr val="ABB0BE"/>
    <a:srgbClr val="CFD0D0"/>
    <a:srgbClr val="F07A8B"/>
    <a:srgbClr val="F5A8B2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75325" autoAdjust="0"/>
  </p:normalViewPr>
  <p:slideViewPr>
    <p:cSldViewPr snapToGrid="0" showGuides="1">
      <p:cViewPr varScale="1">
        <p:scale>
          <a:sx n="59" d="100"/>
          <a:sy n="59" d="100"/>
        </p:scale>
        <p:origin x="240" y="78"/>
      </p:cViewPr>
      <p:guideLst>
        <p:guide orient="horz" pos="255"/>
        <p:guide pos="384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200" d="100"/>
        <a:sy n="200" d="100"/>
      </p:scale>
      <p:origin x="0" y="-24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561823584390307"/>
          <c:y val="0.27294443818384428"/>
          <c:w val="0.63438176415609704"/>
          <c:h val="0.593828406595168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Графики!$F$2</c:f>
              <c:strCache>
                <c:ptCount val="1"/>
                <c:pt idx="0">
                  <c:v>рост кол-ва  компаний за год</c:v>
                </c:pt>
              </c:strCache>
            </c:strRef>
          </c:tx>
          <c:invertIfNegative val="0"/>
          <c:dLbls>
            <c:dLbl>
              <c:idx val="14"/>
              <c:layout/>
              <c:spPr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0"/>
                  <c:y val="4.8146927669283628E-2"/>
                </c:manualLayout>
              </c:layout>
              <c:spPr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1.5723270440251573E-3"/>
                  <c:y val="5.3842388644150758E-2"/>
                </c:manualLayout>
              </c:layout>
              <c:spPr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Графики!$E$3:$E$20</c:f>
              <c:strCache>
                <c:ptCount val="18"/>
                <c:pt idx="0">
                  <c:v>2007г</c:v>
                </c:pt>
                <c:pt idx="1">
                  <c:v>2008г</c:v>
                </c:pt>
                <c:pt idx="2">
                  <c:v>2009г</c:v>
                </c:pt>
                <c:pt idx="3">
                  <c:v>2010г</c:v>
                </c:pt>
                <c:pt idx="4">
                  <c:v>2011г</c:v>
                </c:pt>
                <c:pt idx="5">
                  <c:v>2012г</c:v>
                </c:pt>
                <c:pt idx="6">
                  <c:v>2013г</c:v>
                </c:pt>
                <c:pt idx="7">
                  <c:v>2014г</c:v>
                </c:pt>
                <c:pt idx="8">
                  <c:v>2015г</c:v>
                </c:pt>
                <c:pt idx="9">
                  <c:v>2016г</c:v>
                </c:pt>
                <c:pt idx="10">
                  <c:v>2017г</c:v>
                </c:pt>
                <c:pt idx="11">
                  <c:v>2018г</c:v>
                </c:pt>
                <c:pt idx="12">
                  <c:v>2019г</c:v>
                </c:pt>
                <c:pt idx="13">
                  <c:v>2020г</c:v>
                </c:pt>
                <c:pt idx="14">
                  <c:v>2021г</c:v>
                </c:pt>
                <c:pt idx="15">
                  <c:v>2022г</c:v>
                </c:pt>
                <c:pt idx="16">
                  <c:v>2023г</c:v>
                </c:pt>
                <c:pt idx="17">
                  <c:v>2024г</c:v>
                </c:pt>
              </c:strCache>
            </c:strRef>
          </c:cat>
          <c:val>
            <c:numRef>
              <c:f>Графики!$F$3:$F$20</c:f>
              <c:numCache>
                <c:formatCode>General</c:formatCode>
                <c:ptCount val="18"/>
                <c:pt idx="0">
                  <c:v>13</c:v>
                </c:pt>
                <c:pt idx="1">
                  <c:v>3</c:v>
                </c:pt>
                <c:pt idx="2">
                  <c:v>6</c:v>
                </c:pt>
                <c:pt idx="3">
                  <c:v>4</c:v>
                </c:pt>
                <c:pt idx="4">
                  <c:v>9</c:v>
                </c:pt>
                <c:pt idx="5">
                  <c:v>17</c:v>
                </c:pt>
                <c:pt idx="6">
                  <c:v>15</c:v>
                </c:pt>
                <c:pt idx="7">
                  <c:v>35</c:v>
                </c:pt>
                <c:pt idx="8">
                  <c:v>57</c:v>
                </c:pt>
                <c:pt idx="9">
                  <c:v>66</c:v>
                </c:pt>
                <c:pt idx="10">
                  <c:v>53</c:v>
                </c:pt>
                <c:pt idx="11">
                  <c:v>39</c:v>
                </c:pt>
                <c:pt idx="12">
                  <c:v>29</c:v>
                </c:pt>
                <c:pt idx="13">
                  <c:v>33</c:v>
                </c:pt>
                <c:pt idx="14">
                  <c:v>18</c:v>
                </c:pt>
                <c:pt idx="15">
                  <c:v>-4</c:v>
                </c:pt>
                <c:pt idx="16">
                  <c:v>-6</c:v>
                </c:pt>
                <c:pt idx="17">
                  <c:v>5</c:v>
                </c:pt>
              </c:numCache>
            </c:numRef>
          </c:val>
        </c:ser>
        <c:ser>
          <c:idx val="1"/>
          <c:order val="1"/>
          <c:tx>
            <c:strRef>
              <c:f>Графики!$G$2</c:f>
              <c:strCache>
                <c:ptCount val="1"/>
                <c:pt idx="0">
                  <c:v>Количество нараст итогом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dLbl>
              <c:idx val="14"/>
              <c:layout>
                <c:manualLayout>
                  <c:x val="0"/>
                  <c:y val="1.2557019029726889E-3"/>
                </c:manualLayout>
              </c:layout>
              <c:spPr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1.1530265124244521E-16"/>
                  <c:y val="7.1133897935302167E-3"/>
                </c:manualLayout>
              </c:layout>
              <c:spPr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Графики!$E$3:$E$20</c:f>
              <c:strCache>
                <c:ptCount val="18"/>
                <c:pt idx="0">
                  <c:v>2007г</c:v>
                </c:pt>
                <c:pt idx="1">
                  <c:v>2008г</c:v>
                </c:pt>
                <c:pt idx="2">
                  <c:v>2009г</c:v>
                </c:pt>
                <c:pt idx="3">
                  <c:v>2010г</c:v>
                </c:pt>
                <c:pt idx="4">
                  <c:v>2011г</c:v>
                </c:pt>
                <c:pt idx="5">
                  <c:v>2012г</c:v>
                </c:pt>
                <c:pt idx="6">
                  <c:v>2013г</c:v>
                </c:pt>
                <c:pt idx="7">
                  <c:v>2014г</c:v>
                </c:pt>
                <c:pt idx="8">
                  <c:v>2015г</c:v>
                </c:pt>
                <c:pt idx="9">
                  <c:v>2016г</c:v>
                </c:pt>
                <c:pt idx="10">
                  <c:v>2017г</c:v>
                </c:pt>
                <c:pt idx="11">
                  <c:v>2018г</c:v>
                </c:pt>
                <c:pt idx="12">
                  <c:v>2019г</c:v>
                </c:pt>
                <c:pt idx="13">
                  <c:v>2020г</c:v>
                </c:pt>
                <c:pt idx="14">
                  <c:v>2021г</c:v>
                </c:pt>
                <c:pt idx="15">
                  <c:v>2022г</c:v>
                </c:pt>
                <c:pt idx="16">
                  <c:v>2023г</c:v>
                </c:pt>
                <c:pt idx="17">
                  <c:v>2024г</c:v>
                </c:pt>
              </c:strCache>
            </c:strRef>
          </c:cat>
          <c:val>
            <c:numRef>
              <c:f>Графики!$G$3:$G$20</c:f>
              <c:numCache>
                <c:formatCode>General</c:formatCode>
                <c:ptCount val="18"/>
                <c:pt idx="0">
                  <c:v>13</c:v>
                </c:pt>
                <c:pt idx="1">
                  <c:v>16</c:v>
                </c:pt>
                <c:pt idx="2">
                  <c:v>22</c:v>
                </c:pt>
                <c:pt idx="3">
                  <c:v>26</c:v>
                </c:pt>
                <c:pt idx="4">
                  <c:v>35</c:v>
                </c:pt>
                <c:pt idx="5">
                  <c:v>52</c:v>
                </c:pt>
                <c:pt idx="6">
                  <c:v>67</c:v>
                </c:pt>
                <c:pt idx="7">
                  <c:v>102</c:v>
                </c:pt>
                <c:pt idx="8">
                  <c:v>159</c:v>
                </c:pt>
                <c:pt idx="9">
                  <c:v>225</c:v>
                </c:pt>
                <c:pt idx="10">
                  <c:v>278</c:v>
                </c:pt>
                <c:pt idx="11">
                  <c:v>317</c:v>
                </c:pt>
                <c:pt idx="12">
                  <c:v>346</c:v>
                </c:pt>
                <c:pt idx="13">
                  <c:v>379</c:v>
                </c:pt>
                <c:pt idx="14">
                  <c:v>397</c:v>
                </c:pt>
                <c:pt idx="15">
                  <c:v>393</c:v>
                </c:pt>
                <c:pt idx="16">
                  <c:v>387</c:v>
                </c:pt>
                <c:pt idx="17">
                  <c:v>392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-1117961920"/>
        <c:axId val="-1117957024"/>
      </c:barChart>
      <c:catAx>
        <c:axId val="-1117961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54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-1117957024"/>
        <c:crosses val="autoZero"/>
        <c:auto val="1"/>
        <c:lblAlgn val="ctr"/>
        <c:lblOffset val="100"/>
        <c:noMultiLvlLbl val="0"/>
      </c:catAx>
      <c:valAx>
        <c:axId val="-1117957024"/>
        <c:scaling>
          <c:orientation val="minMax"/>
          <c:min val="-1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-11179619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0818586212265953"/>
          <c:y val="0.94678105861767281"/>
          <c:w val="0.38523229645799234"/>
          <c:h val="3.6479175952062626E-2"/>
        </c:manualLayout>
      </c:layout>
      <c:overlay val="0"/>
      <c:txPr>
        <a:bodyPr/>
        <a:lstStyle/>
        <a:p>
          <a:pPr>
            <a:defRPr sz="6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13D99C-F610-4473-BF29-F9A9564CFC8B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C25940-3C2C-42B3-A818-4032A8B5AA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8309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C75506-9132-4EF4-87D0-465FB2F68EC7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C7EA5D-CB19-4BC7-95A6-9FF7722DF4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6245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7EA5D-CB19-4BC7-95A6-9FF7722DF4F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112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C7EA5D-CB19-4BC7-95A6-9FF7722DF4F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384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C7EA5D-CB19-4BC7-95A6-9FF7722DF4F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571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7EA5D-CB19-4BC7-95A6-9FF7722DF4F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290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C7EA5D-CB19-4BC7-95A6-9FF7722DF4F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7747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C7EA5D-CB19-4BC7-95A6-9FF7722DF4F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802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C7EA5D-CB19-4BC7-95A6-9FF7722DF4F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9699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C7EA5D-CB19-4BC7-95A6-9FF7722DF4F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8886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C7EA5D-CB19-4BC7-95A6-9FF7722DF4F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8175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450215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C7EA5D-CB19-4BC7-95A6-9FF7722DF4F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218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36AD5-5852-4FFF-9BA5-D749DD21ED4B}" type="datetime1">
              <a:rPr lang="ru-RU" smtClean="0"/>
              <a:t>16.05.2024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9B3A-A92D-49C0-865F-9489891915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363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BF1B9-F93D-4C3B-9301-586871A01F90}" type="datetime1">
              <a:rPr lang="ru-RU" smtClean="0"/>
              <a:t>16.05.2024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9B3A-A92D-49C0-865F-9489891915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564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1C11-CB0E-4D98-9501-99379218AD70}" type="datetime1">
              <a:rPr lang="ru-RU" smtClean="0"/>
              <a:t>16.05.2024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9B3A-A92D-49C0-865F-9489891915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335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3A711-E070-483B-B77C-1BE79E79386D}" type="datetime1">
              <a:rPr lang="ru-RU" smtClean="0"/>
              <a:t>16.05.2024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9B3A-A92D-49C0-865F-9489891915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2138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A51BE-4EFF-48CE-AF8A-E26F1FE440E0}" type="datetime1">
              <a:rPr lang="ru-RU" smtClean="0"/>
              <a:t>16.05.2024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9B3A-A92D-49C0-865F-9489891915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393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963" y="72001"/>
            <a:ext cx="11522075" cy="1080000"/>
          </a:xfrm>
        </p:spPr>
        <p:txBody>
          <a:bodyPr lIns="0" tIns="0" rIns="0" bIns="0">
            <a:noAutofit/>
          </a:bodyPr>
          <a:lstStyle>
            <a:lvl1pPr>
              <a:defRPr sz="36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lIns="0" tIns="0" rIns="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krasinform.ru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Inter ExtraBold" panose="02000503000000020004" pitchFamily="2" charset="0"/>
                <a:ea typeface="Inter ExtraBold" panose="02000503000000020004" pitchFamily="2" charset="0"/>
              </a:defRPr>
            </a:lvl1pPr>
          </a:lstStyle>
          <a:p>
            <a:fld id="{2F2E9B3A-A92D-49C0-865F-948989191546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7ED545E-B792-4C66-B0E8-C1DA6A0D3A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34964" y="6422842"/>
            <a:ext cx="1439862" cy="241981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A079213-3E0C-4D8F-B41F-DB7E9ABAE157}"/>
              </a:ext>
            </a:extLst>
          </p:cNvPr>
          <p:cNvSpPr/>
          <p:nvPr userDrawn="1"/>
        </p:nvSpPr>
        <p:spPr>
          <a:xfrm rot="10800000" flipV="1">
            <a:off x="334962" y="0"/>
            <a:ext cx="1800225" cy="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273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963" y="72001"/>
            <a:ext cx="11522075" cy="1080000"/>
          </a:xfrm>
        </p:spPr>
        <p:txBody>
          <a:bodyPr lIns="0" tIns="0" rIns="0" bIns="0">
            <a:noAutofit/>
          </a:bodyPr>
          <a:lstStyle>
            <a:lvl1pPr algn="ctr">
              <a:defRPr sz="36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lIns="0" tIns="0" rIns="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krasinform.ru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Inter ExtraBold" panose="02000503000000020004" pitchFamily="2" charset="0"/>
                <a:ea typeface="Inter ExtraBold" panose="02000503000000020004" pitchFamily="2" charset="0"/>
              </a:defRPr>
            </a:lvl1pPr>
          </a:lstStyle>
          <a:p>
            <a:fld id="{2F2E9B3A-A92D-49C0-865F-948989191546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7ED545E-B792-4C66-B0E8-C1DA6A0D3A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34964" y="6422842"/>
            <a:ext cx="1439862" cy="241981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A079213-3E0C-4D8F-B41F-DB7E9ABAE157}"/>
              </a:ext>
            </a:extLst>
          </p:cNvPr>
          <p:cNvSpPr/>
          <p:nvPr userDrawn="1"/>
        </p:nvSpPr>
        <p:spPr>
          <a:xfrm rot="10800000" flipV="1">
            <a:off x="5195888" y="0"/>
            <a:ext cx="1800225" cy="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538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028BB4E-DB11-4890-B3D0-EC2480FCD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5052" y="72000"/>
            <a:ext cx="8281986" cy="1080000"/>
          </a:xfrm>
        </p:spPr>
        <p:txBody>
          <a:bodyPr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2604F0A5-76AB-4BE4-84E7-AFA888FE5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5629B44-02DB-4DCD-8090-E74A38A0C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9B3A-A92D-49C0-865F-9489891915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5A5C1D6-63CA-436C-8C83-115310097CF9}"/>
              </a:ext>
            </a:extLst>
          </p:cNvPr>
          <p:cNvSpPr/>
          <p:nvPr userDrawn="1"/>
        </p:nvSpPr>
        <p:spPr>
          <a:xfrm rot="10800000" flipV="1">
            <a:off x="3575050" y="0"/>
            <a:ext cx="1800225" cy="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440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152C6-28D9-4431-BBFA-7645DF80502A}" type="datetime1">
              <a:rPr lang="ru-RU" smtClean="0"/>
              <a:t>16.05.2024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9B3A-A92D-49C0-865F-9489891915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510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F62BE-6BB1-47A8-94CF-F82446F7392C}" type="datetime1">
              <a:rPr lang="ru-RU" smtClean="0"/>
              <a:t>16.05.2024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9B3A-A92D-49C0-865F-9489891915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5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963" y="73025"/>
            <a:ext cx="10515600" cy="1080000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96EF4-F153-4F10-AF51-AAC4E19D58EE}" type="datetime1">
              <a:rPr lang="ru-RU" smtClean="0"/>
              <a:t>16.05.2024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9B3A-A92D-49C0-865F-9489891915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552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D75EB-E299-40EB-BD05-289F86A589A8}" type="datetime1">
              <a:rPr lang="ru-RU" smtClean="0"/>
              <a:t>16.05.2024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9B3A-A92D-49C0-865F-9489891915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89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0BB9-A439-4F25-865E-F4A6AF63962E}" type="datetime1">
              <a:rPr lang="ru-RU" smtClean="0"/>
              <a:t>16.05.2024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9B3A-A92D-49C0-865F-9489891915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114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963" y="72000"/>
            <a:ext cx="11522075" cy="108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4963" y="1825625"/>
            <a:ext cx="11522075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3496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CDEF5-B29F-4F8F-AA06-3EB005F2823F}" type="datetime1">
              <a:rPr lang="ru-RU" smtClean="0"/>
              <a:t>16.05.2024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1383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2F2E9B3A-A92D-49C0-865F-9489891915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395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Roboto Light" panose="02000000000000000000" pitchFamily="2" charset="0"/>
        <a:buChar char="−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Roboto Light" panose="02000000000000000000" pitchFamily="2" charset="0"/>
        <a:buChar char="−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Roboto Light" panose="02000000000000000000" pitchFamily="2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Roboto Light" panose="02000000000000000000" pitchFamily="2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Roboto Light" panose="02000000000000000000" pitchFamily="2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3613" userDrawn="1">
          <p15:clr>
            <a:srgbClr val="F26B43"/>
          </p15:clr>
        </p15:guide>
        <p15:guide id="3" pos="3386" userDrawn="1">
          <p15:clr>
            <a:srgbClr val="F26B43"/>
          </p15:clr>
        </p15:guide>
        <p15:guide id="4" pos="3160" userDrawn="1">
          <p15:clr>
            <a:srgbClr val="F26B43"/>
          </p15:clr>
        </p15:guide>
        <p15:guide id="5" pos="2933" userDrawn="1">
          <p15:clr>
            <a:srgbClr val="F26B43"/>
          </p15:clr>
        </p15:guide>
        <p15:guide id="6" pos="2706" userDrawn="1">
          <p15:clr>
            <a:srgbClr val="F26B43"/>
          </p15:clr>
        </p15:guide>
        <p15:guide id="7" pos="2479" userDrawn="1">
          <p15:clr>
            <a:srgbClr val="F26B43"/>
          </p15:clr>
        </p15:guide>
        <p15:guide id="8" pos="2252" userDrawn="1">
          <p15:clr>
            <a:srgbClr val="F26B43"/>
          </p15:clr>
        </p15:guide>
        <p15:guide id="9" pos="2026" userDrawn="1">
          <p15:clr>
            <a:srgbClr val="F26B43"/>
          </p15:clr>
        </p15:guide>
        <p15:guide id="10" pos="1799" userDrawn="1">
          <p15:clr>
            <a:srgbClr val="F26B43"/>
          </p15:clr>
        </p15:guide>
        <p15:guide id="11" pos="1572" userDrawn="1">
          <p15:clr>
            <a:srgbClr val="F26B43"/>
          </p15:clr>
        </p15:guide>
        <p15:guide id="12" pos="1345" userDrawn="1">
          <p15:clr>
            <a:srgbClr val="F26B43"/>
          </p15:clr>
        </p15:guide>
        <p15:guide id="13" pos="1118" userDrawn="1">
          <p15:clr>
            <a:srgbClr val="F26B43"/>
          </p15:clr>
        </p15:guide>
        <p15:guide id="14" pos="892" userDrawn="1">
          <p15:clr>
            <a:srgbClr val="F26B43"/>
          </p15:clr>
        </p15:guide>
        <p15:guide id="15" pos="665" userDrawn="1">
          <p15:clr>
            <a:srgbClr val="F26B43"/>
          </p15:clr>
        </p15:guide>
        <p15:guide id="16" pos="438" userDrawn="1">
          <p15:clr>
            <a:srgbClr val="F26B43"/>
          </p15:clr>
        </p15:guide>
        <p15:guide id="17" pos="211" userDrawn="1">
          <p15:clr>
            <a:srgbClr val="F26B43"/>
          </p15:clr>
        </p15:guide>
        <p15:guide id="18" pos="4067" userDrawn="1">
          <p15:clr>
            <a:srgbClr val="F26B43"/>
          </p15:clr>
        </p15:guide>
        <p15:guide id="19" pos="4294" userDrawn="1">
          <p15:clr>
            <a:srgbClr val="F26B43"/>
          </p15:clr>
        </p15:guide>
        <p15:guide id="20" pos="4520" userDrawn="1">
          <p15:clr>
            <a:srgbClr val="F26B43"/>
          </p15:clr>
        </p15:guide>
        <p15:guide id="21" pos="4747" userDrawn="1">
          <p15:clr>
            <a:srgbClr val="F26B43"/>
          </p15:clr>
        </p15:guide>
        <p15:guide id="22" pos="4974" userDrawn="1">
          <p15:clr>
            <a:srgbClr val="F26B43"/>
          </p15:clr>
        </p15:guide>
        <p15:guide id="23" pos="5201" userDrawn="1">
          <p15:clr>
            <a:srgbClr val="F26B43"/>
          </p15:clr>
        </p15:guide>
        <p15:guide id="24" pos="5428" userDrawn="1">
          <p15:clr>
            <a:srgbClr val="F26B43"/>
          </p15:clr>
        </p15:guide>
        <p15:guide id="25" pos="5654" userDrawn="1">
          <p15:clr>
            <a:srgbClr val="F26B43"/>
          </p15:clr>
        </p15:guide>
        <p15:guide id="26" pos="5881" userDrawn="1">
          <p15:clr>
            <a:srgbClr val="F26B43"/>
          </p15:clr>
        </p15:guide>
        <p15:guide id="27" pos="6108" userDrawn="1">
          <p15:clr>
            <a:srgbClr val="F26B43"/>
          </p15:clr>
        </p15:guide>
        <p15:guide id="28" pos="6335" userDrawn="1">
          <p15:clr>
            <a:srgbClr val="F26B43"/>
          </p15:clr>
        </p15:guide>
        <p15:guide id="29" pos="6562" userDrawn="1">
          <p15:clr>
            <a:srgbClr val="F26B43"/>
          </p15:clr>
        </p15:guide>
        <p15:guide id="30" pos="6788" userDrawn="1">
          <p15:clr>
            <a:srgbClr val="F26B43"/>
          </p15:clr>
        </p15:guide>
        <p15:guide id="31" pos="7015" userDrawn="1">
          <p15:clr>
            <a:srgbClr val="F26B43"/>
          </p15:clr>
        </p15:guide>
        <p15:guide id="32" pos="7242" userDrawn="1">
          <p15:clr>
            <a:srgbClr val="F26B43"/>
          </p15:clr>
        </p15:guide>
        <p15:guide id="33" pos="7469" userDrawn="1">
          <p15:clr>
            <a:srgbClr val="F26B43"/>
          </p15:clr>
        </p15:guide>
        <p15:guide id="34" orient="horz" pos="404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rasinform.ru/" TargetMode="External"/><Relationship Id="rId2" Type="http://schemas.openxmlformats.org/officeDocument/2006/relationships/hyperlink" Target="mailto:info@krasinform.ru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1.xml"/><Relationship Id="rId5" Type="http://schemas.openxmlformats.org/officeDocument/2006/relationships/image" Target="../media/image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svg"/><Relationship Id="rId5" Type="http://schemas.openxmlformats.org/officeDocument/2006/relationships/image" Target="../media/image7.png"/><Relationship Id="rId4" Type="http://schemas.openxmlformats.org/officeDocument/2006/relationships/image" Target="../media/image19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31.svg"/><Relationship Id="rId18" Type="http://schemas.openxmlformats.org/officeDocument/2006/relationships/image" Target="../media/image17.png"/><Relationship Id="rId26" Type="http://schemas.openxmlformats.org/officeDocument/2006/relationships/image" Target="../media/image21.png"/><Relationship Id="rId3" Type="http://schemas.openxmlformats.org/officeDocument/2006/relationships/image" Target="../media/image8.png"/><Relationship Id="rId21" Type="http://schemas.openxmlformats.org/officeDocument/2006/relationships/image" Target="../media/image39.svg"/><Relationship Id="rId7" Type="http://schemas.openxmlformats.org/officeDocument/2006/relationships/image" Target="../media/image25.svg"/><Relationship Id="rId12" Type="http://schemas.openxmlformats.org/officeDocument/2006/relationships/image" Target="../media/image14.png"/><Relationship Id="rId17" Type="http://schemas.openxmlformats.org/officeDocument/2006/relationships/image" Target="../media/image35.svg"/><Relationship Id="rId25" Type="http://schemas.openxmlformats.org/officeDocument/2006/relationships/image" Target="../media/image43.sv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6.png"/><Relationship Id="rId20" Type="http://schemas.openxmlformats.org/officeDocument/2006/relationships/image" Target="../media/image18.png"/><Relationship Id="rId29" Type="http://schemas.openxmlformats.org/officeDocument/2006/relationships/image" Target="../media/image47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29.svg"/><Relationship Id="rId24" Type="http://schemas.openxmlformats.org/officeDocument/2006/relationships/image" Target="../media/image20.png"/><Relationship Id="rId5" Type="http://schemas.openxmlformats.org/officeDocument/2006/relationships/image" Target="../media/image10.png"/><Relationship Id="rId15" Type="http://schemas.openxmlformats.org/officeDocument/2006/relationships/image" Target="../media/image33.svg"/><Relationship Id="rId23" Type="http://schemas.openxmlformats.org/officeDocument/2006/relationships/image" Target="../media/image41.svg"/><Relationship Id="rId28" Type="http://schemas.openxmlformats.org/officeDocument/2006/relationships/image" Target="../media/image22.png"/><Relationship Id="rId10" Type="http://schemas.openxmlformats.org/officeDocument/2006/relationships/image" Target="../media/image13.png"/><Relationship Id="rId19" Type="http://schemas.openxmlformats.org/officeDocument/2006/relationships/image" Target="../media/image37.svg"/><Relationship Id="rId31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27.svg"/><Relationship Id="rId14" Type="http://schemas.openxmlformats.org/officeDocument/2006/relationships/image" Target="../media/image15.png"/><Relationship Id="rId22" Type="http://schemas.openxmlformats.org/officeDocument/2006/relationships/image" Target="../media/image19.png"/><Relationship Id="rId27" Type="http://schemas.openxmlformats.org/officeDocument/2006/relationships/image" Target="../media/image45.svg"/><Relationship Id="rId30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одзаголовок 15">
            <a:extLst>
              <a:ext uri="{FF2B5EF4-FFF2-40B4-BE49-F238E27FC236}">
                <a16:creationId xmlns:a16="http://schemas.microsoft.com/office/drawing/2014/main" xmlns="" id="{839AE44A-DCD5-497B-946A-0282D0BD9F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90361" y="2705622"/>
            <a:ext cx="8411276" cy="175752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1800" kern="0" dirty="0" smtClean="0">
                <a:solidFill>
                  <a:schemeClr val="tx1"/>
                </a:solidFill>
              </a:rPr>
              <a:t>Единая Городская Информационная Расчетная Система </a:t>
            </a:r>
            <a:r>
              <a:rPr lang="ru-RU" sz="1800" kern="0" dirty="0">
                <a:solidFill>
                  <a:schemeClr val="tx1"/>
                </a:solidFill>
              </a:rPr>
              <a:t>«СПРИНТ-ЖКХ» для автоматизации деятельности в сфере услуг </a:t>
            </a:r>
            <a:r>
              <a:rPr lang="ru-RU" sz="1800" kern="0" dirty="0" smtClean="0">
                <a:solidFill>
                  <a:schemeClr val="tx1"/>
                </a:solidFill>
              </a:rPr>
              <a:t>ЖКХ</a:t>
            </a:r>
            <a:endParaRPr lang="ru-RU" sz="1800" kern="0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0F2FFA3-2159-AA16-FD83-366AF70F0204}"/>
              </a:ext>
            </a:extLst>
          </p:cNvPr>
          <p:cNvSpPr txBox="1"/>
          <p:nvPr/>
        </p:nvSpPr>
        <p:spPr>
          <a:xfrm>
            <a:off x="3958389" y="1053288"/>
            <a:ext cx="4275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2"/>
                </a:solidFill>
              </a:rPr>
              <a:t>РЕГИОНАЛЬНЫЙ </a:t>
            </a:r>
            <a:r>
              <a:rPr lang="en-US" dirty="0">
                <a:solidFill>
                  <a:schemeClr val="tx2"/>
                </a:solidFill>
              </a:rPr>
              <a:t>IT-</a:t>
            </a:r>
            <a:r>
              <a:rPr lang="ru-RU" dirty="0">
                <a:solidFill>
                  <a:schemeClr val="tx2"/>
                </a:solidFill>
              </a:rPr>
              <a:t>ИНТЕГРАТОР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6D2D10F2-2E78-48E4-B5B7-6B1F0D4A1D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637189" y="1550509"/>
            <a:ext cx="4917621" cy="82644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8389" y="4093811"/>
            <a:ext cx="41104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/>
              <a:t>Красноярский край, г. Красноярск</a:t>
            </a:r>
          </a:p>
        </p:txBody>
      </p:sp>
    </p:spTree>
    <p:extLst>
      <p:ext uri="{BB962C8B-B14F-4D97-AF65-F5344CB8AC3E}">
        <p14:creationId xmlns:p14="http://schemas.microsoft.com/office/powerpoint/2010/main" val="1874115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03C1086-FBA9-4F63-A35C-477C8A256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Команда более 40 человек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9B3A-A92D-49C0-865F-948989191546}" type="slidenum">
              <a:rPr lang="ru-RU" smtClean="0"/>
              <a:t>10</a:t>
            </a:fld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310DAD9-F97D-4836-9B9A-160F5C4EF245}"/>
              </a:ext>
            </a:extLst>
          </p:cNvPr>
          <p:cNvSpPr txBox="1"/>
          <p:nvPr/>
        </p:nvSpPr>
        <p:spPr>
          <a:xfrm>
            <a:off x="334963" y="2312774"/>
            <a:ext cx="9573079" cy="110799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>
              <a:defRPr sz="1400"/>
            </a:lvl1pPr>
            <a:lvl2pPr marL="0" marR="0" lvl="1">
              <a:lnSpc>
                <a:spcPct val="110000"/>
              </a:lnSpc>
              <a:spcAft>
                <a:spcPts val="1200"/>
              </a:spcAft>
              <a:defRPr b="0" i="0" u="none" strike="noStrike" baseline="0">
                <a:latin typeface="+mj-lt"/>
              </a:defRPr>
            </a:lvl2pPr>
          </a:lstStyle>
          <a:p>
            <a:r>
              <a:rPr lang="ru-RU" sz="2400" dirty="0"/>
              <a:t>Средний опыт работы участников команды — </a:t>
            </a:r>
            <a:r>
              <a:rPr lang="ru-RU" sz="2400" dirty="0">
                <a:latin typeface="+mj-lt"/>
              </a:rPr>
              <a:t>15 лет</a:t>
            </a:r>
            <a:r>
              <a:rPr lang="ru-RU" sz="2400" dirty="0"/>
              <a:t>.</a:t>
            </a:r>
          </a:p>
          <a:p>
            <a:r>
              <a:rPr lang="ru-RU" sz="2400" dirty="0"/>
              <a:t>Реализация крупных B2B проектов, биллинговых систем в ЖКХ, транспорте и связи. </a:t>
            </a:r>
          </a:p>
        </p:txBody>
      </p:sp>
    </p:spTree>
    <p:extLst>
      <p:ext uri="{BB962C8B-B14F-4D97-AF65-F5344CB8AC3E}">
        <p14:creationId xmlns:p14="http://schemas.microsoft.com/office/powerpoint/2010/main" val="4225845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76265608-2F19-4115-A2F0-128FC6730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662986"/>
            <a:ext cx="10515600" cy="1136701"/>
          </a:xfrm>
        </p:spPr>
        <p:txBody>
          <a:bodyPr/>
          <a:lstStyle/>
          <a:p>
            <a:r>
              <a:rPr lang="ru-RU" sz="3600" dirty="0"/>
              <a:t>Свяжитесь с нами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55688" y="2024280"/>
            <a:ext cx="6091411" cy="166199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ru-RU" dirty="0">
                <a:effectLst/>
                <a:cs typeface="Arial" panose="020B0604020202020204" pitchFamily="34" charset="0"/>
              </a:rPr>
              <a:t>660017, г. Красноярск, ул. Урицкого, 124Б </a:t>
            </a:r>
            <a:br>
              <a:rPr lang="ru-RU" dirty="0">
                <a:effectLst/>
                <a:cs typeface="Arial" panose="020B0604020202020204" pitchFamily="34" charset="0"/>
              </a:rPr>
            </a:br>
            <a:r>
              <a:rPr lang="ru-RU" dirty="0">
                <a:effectLst/>
                <a:cs typeface="Arial" panose="020B0604020202020204" pitchFamily="34" charset="0"/>
              </a:rPr>
              <a:t>Тел.: +7 (391) 256-80-87, 256-80-00, 8-913-532-1683</a:t>
            </a:r>
            <a:br>
              <a:rPr lang="ru-RU" dirty="0">
                <a:effectLst/>
                <a:cs typeface="Arial" panose="020B0604020202020204" pitchFamily="34" charset="0"/>
              </a:rPr>
            </a:br>
            <a:r>
              <a:rPr lang="ru-RU" dirty="0">
                <a:effectLst/>
                <a:cs typeface="Arial" panose="020B0604020202020204" pitchFamily="34" charset="0"/>
              </a:rPr>
              <a:t>Факс: +7 (391) 256-80-86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effectLst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chemeClr val="bg2">
                    <a:lumMod val="25000"/>
                  </a:schemeClr>
                </a:solidFill>
                <a:effectLst/>
                <a:cs typeface="Arial" panose="020B0604020202020204" pitchFamily="34" charset="0"/>
              </a:rPr>
            </a:br>
            <a:r>
              <a:rPr lang="ru-RU" dirty="0">
                <a:solidFill>
                  <a:schemeClr val="accent1"/>
                </a:solidFill>
                <a:effectLst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info@krasinform.ru</a:t>
            </a:r>
            <a:r>
              <a:rPr lang="ru-RU" dirty="0">
                <a:solidFill>
                  <a:schemeClr val="accent1"/>
                </a:solidFill>
                <a:effectLst/>
                <a:cs typeface="Arial" panose="020B0604020202020204" pitchFamily="34" charset="0"/>
              </a:rPr>
              <a:t> </a:t>
            </a:r>
            <a:br>
              <a:rPr lang="ru-RU" dirty="0">
                <a:solidFill>
                  <a:schemeClr val="accent1"/>
                </a:solidFill>
                <a:effectLst/>
                <a:cs typeface="Arial" panose="020B0604020202020204" pitchFamily="34" charset="0"/>
              </a:rPr>
            </a:br>
            <a:r>
              <a:rPr lang="ru-RU" dirty="0">
                <a:solidFill>
                  <a:schemeClr val="accent1"/>
                </a:solidFill>
                <a:effectLst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www.krasinform.ru</a:t>
            </a:r>
            <a:r>
              <a:rPr lang="ru-RU" dirty="0">
                <a:solidFill>
                  <a:schemeClr val="accent1"/>
                </a:solidFill>
                <a:effectLst/>
                <a:cs typeface="Arial" panose="020B0604020202020204" pitchFamily="34" charset="0"/>
              </a:rPr>
              <a:t> </a:t>
            </a:r>
            <a:endParaRPr lang="ru-RU" dirty="0">
              <a:solidFill>
                <a:schemeClr val="accent1"/>
              </a:solidFill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0344EE1-C276-4A7D-8D71-C2D61C374935}"/>
              </a:ext>
            </a:extLst>
          </p:cNvPr>
          <p:cNvSpPr txBox="1"/>
          <p:nvPr/>
        </p:nvSpPr>
        <p:spPr>
          <a:xfrm>
            <a:off x="1055688" y="4729861"/>
            <a:ext cx="432117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РЕГИОНАЛЬНЫЙ </a:t>
            </a:r>
            <a:r>
              <a:rPr lang="en-US" dirty="0">
                <a:solidFill>
                  <a:schemeClr val="tx2"/>
                </a:solidFill>
              </a:rPr>
              <a:t>IT-</a:t>
            </a:r>
            <a:r>
              <a:rPr lang="ru-RU" dirty="0">
                <a:solidFill>
                  <a:schemeClr val="tx2"/>
                </a:solidFill>
              </a:rPr>
              <a:t>ИНТЕГРАТОР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A7C4863E-185D-4283-ABC7-60C8E8C624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55688" y="5227082"/>
            <a:ext cx="4917621" cy="82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550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5371041-798A-4776-BCAC-0BB989B9A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Область применения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B5AE7FC-46C2-4D49-8989-FBCA43A8D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9B3A-A92D-49C0-865F-948989191546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048F914-A7AE-45CC-9B20-13A4557B403A}"/>
              </a:ext>
            </a:extLst>
          </p:cNvPr>
          <p:cNvSpPr txBox="1"/>
          <p:nvPr/>
        </p:nvSpPr>
        <p:spPr>
          <a:xfrm>
            <a:off x="334963" y="3429000"/>
            <a:ext cx="3600450" cy="24776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ru-RU" dirty="0">
                <a:latin typeface="+mj-lt"/>
              </a:rPr>
              <a:t>Назначение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ru-RU" sz="1400" dirty="0"/>
              <a:t>Единое информационное пространство для потребителей и поставщиков услуг ЖКХ.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ru-RU" sz="1400" dirty="0"/>
              <a:t>Автоматизация учета данных.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endParaRPr lang="ru-RU" sz="1800" dirty="0"/>
          </a:p>
          <a:p>
            <a:pPr>
              <a:lnSpc>
                <a:spcPct val="110000"/>
              </a:lnSpc>
              <a:spcAft>
                <a:spcPts val="1200"/>
              </a:spcAft>
            </a:pP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0C2A691-8EB8-457E-AF24-3DB43888A846}"/>
              </a:ext>
            </a:extLst>
          </p:cNvPr>
          <p:cNvSpPr txBox="1"/>
          <p:nvPr/>
        </p:nvSpPr>
        <p:spPr>
          <a:xfrm>
            <a:off x="4295775" y="3429000"/>
            <a:ext cx="3600450" cy="25751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ru-RU" dirty="0">
                <a:latin typeface="+mj-lt"/>
              </a:rPr>
              <a:t>Клиентский сервис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ru-RU" sz="1400" dirty="0"/>
              <a:t>Конечному потребителю </a:t>
            </a:r>
            <a:r>
              <a:rPr lang="ru-RU" sz="1400" dirty="0" smtClean="0"/>
              <a:t>удобно </a:t>
            </a:r>
            <a:r>
              <a:rPr lang="ru-RU" sz="1400" dirty="0"/>
              <a:t>работать с исполнителями жилищных и коммунальных услуг: коммуникации, заявки, передача данных. Система предоставляет личные веб-кабинеты и доступ через мобильное приложение.</a:t>
            </a:r>
            <a:r>
              <a:rPr lang="en-US" sz="1400" dirty="0"/>
              <a:t> </a:t>
            </a:r>
            <a:r>
              <a:rPr lang="ru-RU" sz="1400" dirty="0"/>
              <a:t>Информация о лицевом счете обновляется в режиме реального времени</a:t>
            </a:r>
            <a:r>
              <a:rPr lang="ru-RU" sz="1400" dirty="0"/>
              <a:t>. Обслуживание 24/7.</a:t>
            </a:r>
            <a:endParaRPr lang="ru-RU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1A84767-CA47-49C5-A3F8-FFE44333B112}"/>
              </a:ext>
            </a:extLst>
          </p:cNvPr>
          <p:cNvSpPr txBox="1"/>
          <p:nvPr/>
        </p:nvSpPr>
        <p:spPr>
          <a:xfrm>
            <a:off x="8256586" y="3429000"/>
            <a:ext cx="3600451" cy="28961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ru-RU" dirty="0">
                <a:latin typeface="+mj-lt"/>
              </a:rPr>
              <a:t>Соответствие требованиям регулятора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ru-RU" sz="1400" dirty="0"/>
              <a:t>Отрасль ЖКХ достаточно регулируемая. Требуется предоставлять отчетность в разные госструктуры (УСЗН, департаменты администрации города, региональные органы государственной власти, ГИС ЖКХ). Мы имеем успешный опыт оперативной адаптации к региональному законодательству.</a:t>
            </a:r>
          </a:p>
        </p:txBody>
      </p:sp>
      <p:sp>
        <p:nvSpPr>
          <p:cNvPr id="20" name="Полилиния: фигура 19">
            <a:extLst>
              <a:ext uri="{FF2B5EF4-FFF2-40B4-BE49-F238E27FC236}">
                <a16:creationId xmlns:a16="http://schemas.microsoft.com/office/drawing/2014/main" xmlns="" id="{4BF265C7-9EB7-4B26-AFE0-6A59E33BDA54}"/>
              </a:ext>
            </a:extLst>
          </p:cNvPr>
          <p:cNvSpPr/>
          <p:nvPr/>
        </p:nvSpPr>
        <p:spPr>
          <a:xfrm>
            <a:off x="4295775" y="2768624"/>
            <a:ext cx="403929" cy="364269"/>
          </a:xfrm>
          <a:custGeom>
            <a:avLst/>
            <a:gdLst>
              <a:gd name="connsiteX0" fmla="*/ 9525 w 209550"/>
              <a:gd name="connsiteY0" fmla="*/ 74676 h 188975"/>
              <a:gd name="connsiteX1" fmla="*/ 38100 w 209550"/>
              <a:gd name="connsiteY1" fmla="*/ 74676 h 188975"/>
              <a:gd name="connsiteX2" fmla="*/ 38100 w 209550"/>
              <a:gd name="connsiteY2" fmla="*/ 188976 h 188975"/>
              <a:gd name="connsiteX3" fmla="*/ 9525 w 209550"/>
              <a:gd name="connsiteY3" fmla="*/ 188976 h 188975"/>
              <a:gd name="connsiteX4" fmla="*/ 0 w 209550"/>
              <a:gd name="connsiteY4" fmla="*/ 179451 h 188975"/>
              <a:gd name="connsiteX5" fmla="*/ 0 w 209550"/>
              <a:gd name="connsiteY5" fmla="*/ 84201 h 188975"/>
              <a:gd name="connsiteX6" fmla="*/ 9525 w 209550"/>
              <a:gd name="connsiteY6" fmla="*/ 74676 h 188975"/>
              <a:gd name="connsiteX7" fmla="*/ 59941 w 209550"/>
              <a:gd name="connsiteY7" fmla="*/ 62360 h 188975"/>
              <a:gd name="connsiteX8" fmla="*/ 120901 w 209550"/>
              <a:gd name="connsiteY8" fmla="*/ 1400 h 188975"/>
              <a:gd name="connsiteX9" fmla="*/ 127130 w 209550"/>
              <a:gd name="connsiteY9" fmla="*/ 952 h 188975"/>
              <a:gd name="connsiteX10" fmla="*/ 135255 w 209550"/>
              <a:gd name="connsiteY10" fmla="*/ 7048 h 188975"/>
              <a:gd name="connsiteX11" fmla="*/ 140522 w 209550"/>
              <a:gd name="connsiteY11" fmla="*/ 22002 h 188975"/>
              <a:gd name="connsiteX12" fmla="*/ 129540 w 209550"/>
              <a:gd name="connsiteY12" fmla="*/ 65151 h 188975"/>
              <a:gd name="connsiteX13" fmla="*/ 190500 w 209550"/>
              <a:gd name="connsiteY13" fmla="*/ 65151 h 188975"/>
              <a:gd name="connsiteX14" fmla="*/ 209550 w 209550"/>
              <a:gd name="connsiteY14" fmla="*/ 84201 h 188975"/>
              <a:gd name="connsiteX15" fmla="*/ 209550 w 209550"/>
              <a:gd name="connsiteY15" fmla="*/ 104241 h 188975"/>
              <a:gd name="connsiteX16" fmla="*/ 208121 w 209550"/>
              <a:gd name="connsiteY16" fmla="*/ 111499 h 188975"/>
              <a:gd name="connsiteX17" fmla="*/ 178641 w 209550"/>
              <a:gd name="connsiteY17" fmla="*/ 183080 h 188975"/>
              <a:gd name="connsiteX18" fmla="*/ 169831 w 209550"/>
              <a:gd name="connsiteY18" fmla="*/ 188976 h 188975"/>
              <a:gd name="connsiteX19" fmla="*/ 66675 w 209550"/>
              <a:gd name="connsiteY19" fmla="*/ 188976 h 188975"/>
              <a:gd name="connsiteX20" fmla="*/ 57150 w 209550"/>
              <a:gd name="connsiteY20" fmla="*/ 179451 h 188975"/>
              <a:gd name="connsiteX21" fmla="*/ 57150 w 209550"/>
              <a:gd name="connsiteY21" fmla="*/ 69094 h 188975"/>
              <a:gd name="connsiteX22" fmla="*/ 59941 w 209550"/>
              <a:gd name="connsiteY22" fmla="*/ 62360 h 188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09550" h="188975">
                <a:moveTo>
                  <a:pt x="9525" y="74676"/>
                </a:moveTo>
                <a:lnTo>
                  <a:pt x="38100" y="74676"/>
                </a:lnTo>
                <a:lnTo>
                  <a:pt x="38100" y="188976"/>
                </a:lnTo>
                <a:lnTo>
                  <a:pt x="9525" y="188976"/>
                </a:lnTo>
                <a:cubicBezTo>
                  <a:pt x="4264" y="188976"/>
                  <a:pt x="0" y="184711"/>
                  <a:pt x="0" y="179451"/>
                </a:cubicBezTo>
                <a:lnTo>
                  <a:pt x="0" y="84201"/>
                </a:lnTo>
                <a:cubicBezTo>
                  <a:pt x="0" y="78940"/>
                  <a:pt x="4264" y="74676"/>
                  <a:pt x="9525" y="74676"/>
                </a:cubicBezTo>
                <a:close/>
                <a:moveTo>
                  <a:pt x="59941" y="62360"/>
                </a:moveTo>
                <a:lnTo>
                  <a:pt x="120901" y="1400"/>
                </a:lnTo>
                <a:cubicBezTo>
                  <a:pt x="122576" y="-280"/>
                  <a:pt x="125232" y="-471"/>
                  <a:pt x="127130" y="952"/>
                </a:cubicBezTo>
                <a:lnTo>
                  <a:pt x="135255" y="7048"/>
                </a:lnTo>
                <a:cubicBezTo>
                  <a:pt x="139869" y="10512"/>
                  <a:pt x="141947" y="16411"/>
                  <a:pt x="140522" y="22002"/>
                </a:cubicBezTo>
                <a:lnTo>
                  <a:pt x="129540" y="65151"/>
                </a:lnTo>
                <a:lnTo>
                  <a:pt x="190500" y="65151"/>
                </a:lnTo>
                <a:cubicBezTo>
                  <a:pt x="201021" y="65151"/>
                  <a:pt x="209550" y="73680"/>
                  <a:pt x="209550" y="84201"/>
                </a:cubicBezTo>
                <a:lnTo>
                  <a:pt x="209550" y="104241"/>
                </a:lnTo>
                <a:cubicBezTo>
                  <a:pt x="209553" y="106731"/>
                  <a:pt x="209067" y="109197"/>
                  <a:pt x="208121" y="111499"/>
                </a:cubicBezTo>
                <a:lnTo>
                  <a:pt x="178641" y="183080"/>
                </a:lnTo>
                <a:cubicBezTo>
                  <a:pt x="177171" y="186649"/>
                  <a:pt x="173691" y="188977"/>
                  <a:pt x="169831" y="188976"/>
                </a:cubicBezTo>
                <a:lnTo>
                  <a:pt x="66675" y="188976"/>
                </a:lnTo>
                <a:cubicBezTo>
                  <a:pt x="61414" y="188976"/>
                  <a:pt x="57150" y="184711"/>
                  <a:pt x="57150" y="179451"/>
                </a:cubicBezTo>
                <a:lnTo>
                  <a:pt x="57150" y="69094"/>
                </a:lnTo>
                <a:cubicBezTo>
                  <a:pt x="57151" y="66568"/>
                  <a:pt x="58154" y="64146"/>
                  <a:pt x="59941" y="6236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9" name="Полилиния: фигура 28">
            <a:extLst>
              <a:ext uri="{FF2B5EF4-FFF2-40B4-BE49-F238E27FC236}">
                <a16:creationId xmlns:a16="http://schemas.microsoft.com/office/drawing/2014/main" xmlns="" id="{9085425A-1ADB-4AB9-B2B7-6355B29773CC}"/>
              </a:ext>
            </a:extLst>
          </p:cNvPr>
          <p:cNvSpPr/>
          <p:nvPr/>
        </p:nvSpPr>
        <p:spPr>
          <a:xfrm>
            <a:off x="8256586" y="2748794"/>
            <a:ext cx="330487" cy="403929"/>
          </a:xfrm>
          <a:custGeom>
            <a:avLst/>
            <a:gdLst>
              <a:gd name="connsiteX0" fmla="*/ 85725 w 171450"/>
              <a:gd name="connsiteY0" fmla="*/ 0 h 209550"/>
              <a:gd name="connsiteX1" fmla="*/ 163992 w 171450"/>
              <a:gd name="connsiteY1" fmla="*/ 17393 h 209550"/>
              <a:gd name="connsiteX2" fmla="*/ 171450 w 171450"/>
              <a:gd name="connsiteY2" fmla="*/ 26689 h 209550"/>
              <a:gd name="connsiteX3" fmla="*/ 171450 w 171450"/>
              <a:gd name="connsiteY3" fmla="*/ 121815 h 209550"/>
              <a:gd name="connsiteX4" fmla="*/ 145999 w 171450"/>
              <a:gd name="connsiteY4" fmla="*/ 169364 h 209550"/>
              <a:gd name="connsiteX5" fmla="*/ 85725 w 171450"/>
              <a:gd name="connsiteY5" fmla="*/ 209550 h 209550"/>
              <a:gd name="connsiteX6" fmla="*/ 25451 w 171450"/>
              <a:gd name="connsiteY6" fmla="*/ 169364 h 209550"/>
              <a:gd name="connsiteX7" fmla="*/ 0 w 171450"/>
              <a:gd name="connsiteY7" fmla="*/ 121825 h 209550"/>
              <a:gd name="connsiteX8" fmla="*/ 0 w 171450"/>
              <a:gd name="connsiteY8" fmla="*/ 26689 h 209550"/>
              <a:gd name="connsiteX9" fmla="*/ 7458 w 171450"/>
              <a:gd name="connsiteY9" fmla="*/ 17393 h 209550"/>
              <a:gd name="connsiteX10" fmla="*/ 85725 w 171450"/>
              <a:gd name="connsiteY10" fmla="*/ 0 h 209550"/>
              <a:gd name="connsiteX11" fmla="*/ 128130 w 171450"/>
              <a:gd name="connsiteY11" fmla="*/ 68790 h 209550"/>
              <a:gd name="connsiteX12" fmla="*/ 80982 w 171450"/>
              <a:gd name="connsiteY12" fmla="*/ 115929 h 209550"/>
              <a:gd name="connsiteX13" fmla="*/ 54045 w 171450"/>
              <a:gd name="connsiteY13" fmla="*/ 88992 h 209550"/>
              <a:gd name="connsiteX14" fmla="*/ 40577 w 171450"/>
              <a:gd name="connsiteY14" fmla="*/ 102460 h 209550"/>
              <a:gd name="connsiteX15" fmla="*/ 80991 w 171450"/>
              <a:gd name="connsiteY15" fmla="*/ 142875 h 209550"/>
              <a:gd name="connsiteX16" fmla="*/ 141608 w 171450"/>
              <a:gd name="connsiteY16" fmla="*/ 82258 h 209550"/>
              <a:gd name="connsiteX17" fmla="*/ 128130 w 171450"/>
              <a:gd name="connsiteY17" fmla="*/ 6879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71450" h="209550">
                <a:moveTo>
                  <a:pt x="85725" y="0"/>
                </a:moveTo>
                <a:lnTo>
                  <a:pt x="163992" y="17393"/>
                </a:lnTo>
                <a:cubicBezTo>
                  <a:pt x="168345" y="18364"/>
                  <a:pt x="171450" y="22222"/>
                  <a:pt x="171450" y="26689"/>
                </a:cubicBezTo>
                <a:lnTo>
                  <a:pt x="171450" y="121815"/>
                </a:lnTo>
                <a:cubicBezTo>
                  <a:pt x="171450" y="140922"/>
                  <a:pt x="161896" y="158772"/>
                  <a:pt x="145999" y="169364"/>
                </a:cubicBezTo>
                <a:lnTo>
                  <a:pt x="85725" y="209550"/>
                </a:lnTo>
                <a:lnTo>
                  <a:pt x="25451" y="169364"/>
                </a:lnTo>
                <a:cubicBezTo>
                  <a:pt x="9544" y="158763"/>
                  <a:pt x="0" y="140922"/>
                  <a:pt x="0" y="121825"/>
                </a:cubicBezTo>
                <a:lnTo>
                  <a:pt x="0" y="26689"/>
                </a:lnTo>
                <a:cubicBezTo>
                  <a:pt x="0" y="22222"/>
                  <a:pt x="3105" y="18364"/>
                  <a:pt x="7458" y="17393"/>
                </a:cubicBezTo>
                <a:lnTo>
                  <a:pt x="85725" y="0"/>
                </a:lnTo>
                <a:close/>
                <a:moveTo>
                  <a:pt x="128130" y="68790"/>
                </a:moveTo>
                <a:lnTo>
                  <a:pt x="80982" y="115929"/>
                </a:lnTo>
                <a:lnTo>
                  <a:pt x="54045" y="88992"/>
                </a:lnTo>
                <a:lnTo>
                  <a:pt x="40577" y="102460"/>
                </a:lnTo>
                <a:lnTo>
                  <a:pt x="80991" y="142875"/>
                </a:lnTo>
                <a:lnTo>
                  <a:pt x="141608" y="82258"/>
                </a:lnTo>
                <a:lnTo>
                  <a:pt x="128130" y="6879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6" name="Полилиния: фигура 25">
            <a:extLst>
              <a:ext uri="{FF2B5EF4-FFF2-40B4-BE49-F238E27FC236}">
                <a16:creationId xmlns:a16="http://schemas.microsoft.com/office/drawing/2014/main" xmlns="" id="{29F89B72-ADCD-429F-A044-7BF5A52CD33D}"/>
              </a:ext>
            </a:extLst>
          </p:cNvPr>
          <p:cNvSpPr/>
          <p:nvPr/>
        </p:nvSpPr>
        <p:spPr>
          <a:xfrm>
            <a:off x="334963" y="2767154"/>
            <a:ext cx="330488" cy="367209"/>
          </a:xfrm>
          <a:custGeom>
            <a:avLst/>
            <a:gdLst>
              <a:gd name="connsiteX0" fmla="*/ 123825 w 171450"/>
              <a:gd name="connsiteY0" fmla="*/ 0 h 190500"/>
              <a:gd name="connsiteX1" fmla="*/ 171450 w 171450"/>
              <a:gd name="connsiteY1" fmla="*/ 47625 h 190500"/>
              <a:gd name="connsiteX2" fmla="*/ 171450 w 171450"/>
              <a:gd name="connsiteY2" fmla="*/ 181051 h 190500"/>
              <a:gd name="connsiteX3" fmla="*/ 161992 w 171450"/>
              <a:gd name="connsiteY3" fmla="*/ 190500 h 190500"/>
              <a:gd name="connsiteX4" fmla="*/ 9458 w 171450"/>
              <a:gd name="connsiteY4" fmla="*/ 190500 h 190500"/>
              <a:gd name="connsiteX5" fmla="*/ 0 w 171450"/>
              <a:gd name="connsiteY5" fmla="*/ 181051 h 190500"/>
              <a:gd name="connsiteX6" fmla="*/ 0 w 171450"/>
              <a:gd name="connsiteY6" fmla="*/ 9449 h 190500"/>
              <a:gd name="connsiteX7" fmla="*/ 9458 w 171450"/>
              <a:gd name="connsiteY7" fmla="*/ 0 h 190500"/>
              <a:gd name="connsiteX8" fmla="*/ 123825 w 171450"/>
              <a:gd name="connsiteY8" fmla="*/ 0 h 190500"/>
              <a:gd name="connsiteX9" fmla="*/ 53292 w 171450"/>
              <a:gd name="connsiteY9" fmla="*/ 102984 h 190500"/>
              <a:gd name="connsiteX10" fmla="*/ 43844 w 171450"/>
              <a:gd name="connsiteY10" fmla="*/ 108433 h 190500"/>
              <a:gd name="connsiteX11" fmla="*/ 53369 w 171450"/>
              <a:gd name="connsiteY11" fmla="*/ 124930 h 190500"/>
              <a:gd name="connsiteX12" fmla="*/ 62817 w 171450"/>
              <a:gd name="connsiteY12" fmla="*/ 119472 h 190500"/>
              <a:gd name="connsiteX13" fmla="*/ 76200 w 171450"/>
              <a:gd name="connsiteY13" fmla="*/ 127206 h 190500"/>
              <a:gd name="connsiteX14" fmla="*/ 76200 w 171450"/>
              <a:gd name="connsiteY14" fmla="*/ 138113 h 190500"/>
              <a:gd name="connsiteX15" fmla="*/ 95250 w 171450"/>
              <a:gd name="connsiteY15" fmla="*/ 138113 h 190500"/>
              <a:gd name="connsiteX16" fmla="*/ 95250 w 171450"/>
              <a:gd name="connsiteY16" fmla="*/ 127206 h 190500"/>
              <a:gd name="connsiteX17" fmla="*/ 108633 w 171450"/>
              <a:gd name="connsiteY17" fmla="*/ 119472 h 190500"/>
              <a:gd name="connsiteX18" fmla="*/ 118081 w 171450"/>
              <a:gd name="connsiteY18" fmla="*/ 124930 h 190500"/>
              <a:gd name="connsiteX19" fmla="*/ 127606 w 171450"/>
              <a:gd name="connsiteY19" fmla="*/ 108433 h 190500"/>
              <a:gd name="connsiteX20" fmla="*/ 118158 w 171450"/>
              <a:gd name="connsiteY20" fmla="*/ 102975 h 190500"/>
              <a:gd name="connsiteX21" fmla="*/ 118158 w 171450"/>
              <a:gd name="connsiteY21" fmla="*/ 87525 h 190500"/>
              <a:gd name="connsiteX22" fmla="*/ 127606 w 171450"/>
              <a:gd name="connsiteY22" fmla="*/ 82067 h 190500"/>
              <a:gd name="connsiteX23" fmla="*/ 118081 w 171450"/>
              <a:gd name="connsiteY23" fmla="*/ 65570 h 190500"/>
              <a:gd name="connsiteX24" fmla="*/ 108633 w 171450"/>
              <a:gd name="connsiteY24" fmla="*/ 71028 h 190500"/>
              <a:gd name="connsiteX25" fmla="*/ 95250 w 171450"/>
              <a:gd name="connsiteY25" fmla="*/ 63294 h 190500"/>
              <a:gd name="connsiteX26" fmla="*/ 95250 w 171450"/>
              <a:gd name="connsiteY26" fmla="*/ 52388 h 190500"/>
              <a:gd name="connsiteX27" fmla="*/ 76200 w 171450"/>
              <a:gd name="connsiteY27" fmla="*/ 52388 h 190500"/>
              <a:gd name="connsiteX28" fmla="*/ 76200 w 171450"/>
              <a:gd name="connsiteY28" fmla="*/ 63294 h 190500"/>
              <a:gd name="connsiteX29" fmla="*/ 62817 w 171450"/>
              <a:gd name="connsiteY29" fmla="*/ 71028 h 190500"/>
              <a:gd name="connsiteX30" fmla="*/ 53369 w 171450"/>
              <a:gd name="connsiteY30" fmla="*/ 65570 h 190500"/>
              <a:gd name="connsiteX31" fmla="*/ 43844 w 171450"/>
              <a:gd name="connsiteY31" fmla="*/ 82067 h 190500"/>
              <a:gd name="connsiteX32" fmla="*/ 53292 w 171450"/>
              <a:gd name="connsiteY32" fmla="*/ 87525 h 190500"/>
              <a:gd name="connsiteX33" fmla="*/ 53292 w 171450"/>
              <a:gd name="connsiteY33" fmla="*/ 102984 h 190500"/>
              <a:gd name="connsiteX34" fmla="*/ 85725 w 171450"/>
              <a:gd name="connsiteY34" fmla="*/ 109538 h 190500"/>
              <a:gd name="connsiteX35" fmla="*/ 71438 w 171450"/>
              <a:gd name="connsiteY35" fmla="*/ 95250 h 190500"/>
              <a:gd name="connsiteX36" fmla="*/ 85725 w 171450"/>
              <a:gd name="connsiteY36" fmla="*/ 80963 h 190500"/>
              <a:gd name="connsiteX37" fmla="*/ 100013 w 171450"/>
              <a:gd name="connsiteY37" fmla="*/ 95250 h 190500"/>
              <a:gd name="connsiteX38" fmla="*/ 85725 w 171450"/>
              <a:gd name="connsiteY38" fmla="*/ 109538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71450" h="190500">
                <a:moveTo>
                  <a:pt x="123825" y="0"/>
                </a:moveTo>
                <a:lnTo>
                  <a:pt x="171450" y="47625"/>
                </a:lnTo>
                <a:lnTo>
                  <a:pt x="171450" y="181051"/>
                </a:lnTo>
                <a:cubicBezTo>
                  <a:pt x="171445" y="186271"/>
                  <a:pt x="167212" y="190500"/>
                  <a:pt x="161992" y="190500"/>
                </a:cubicBezTo>
                <a:lnTo>
                  <a:pt x="9458" y="190500"/>
                </a:lnTo>
                <a:cubicBezTo>
                  <a:pt x="4253" y="190464"/>
                  <a:pt x="42" y="186256"/>
                  <a:pt x="0" y="181051"/>
                </a:cubicBezTo>
                <a:lnTo>
                  <a:pt x="0" y="9449"/>
                </a:lnTo>
                <a:cubicBezTo>
                  <a:pt x="0" y="4229"/>
                  <a:pt x="4239" y="0"/>
                  <a:pt x="9458" y="0"/>
                </a:cubicBezTo>
                <a:lnTo>
                  <a:pt x="123825" y="0"/>
                </a:lnTo>
                <a:close/>
                <a:moveTo>
                  <a:pt x="53292" y="102984"/>
                </a:moveTo>
                <a:lnTo>
                  <a:pt x="43844" y="108433"/>
                </a:lnTo>
                <a:lnTo>
                  <a:pt x="53369" y="124930"/>
                </a:lnTo>
                <a:lnTo>
                  <a:pt x="62817" y="119472"/>
                </a:lnTo>
                <a:cubicBezTo>
                  <a:pt x="66561" y="123015"/>
                  <a:pt x="71133" y="125701"/>
                  <a:pt x="76200" y="127206"/>
                </a:cubicBezTo>
                <a:lnTo>
                  <a:pt x="76200" y="138113"/>
                </a:lnTo>
                <a:lnTo>
                  <a:pt x="95250" y="138113"/>
                </a:lnTo>
                <a:lnTo>
                  <a:pt x="95250" y="127206"/>
                </a:lnTo>
                <a:cubicBezTo>
                  <a:pt x="100256" y="125714"/>
                  <a:pt x="104840" y="123064"/>
                  <a:pt x="108633" y="119472"/>
                </a:cubicBezTo>
                <a:lnTo>
                  <a:pt x="118081" y="124930"/>
                </a:lnTo>
                <a:lnTo>
                  <a:pt x="127606" y="108433"/>
                </a:lnTo>
                <a:lnTo>
                  <a:pt x="118158" y="102975"/>
                </a:lnTo>
                <a:cubicBezTo>
                  <a:pt x="119364" y="97896"/>
                  <a:pt x="119364" y="92604"/>
                  <a:pt x="118158" y="87525"/>
                </a:cubicBezTo>
                <a:lnTo>
                  <a:pt x="127606" y="82067"/>
                </a:lnTo>
                <a:lnTo>
                  <a:pt x="118081" y="65570"/>
                </a:lnTo>
                <a:lnTo>
                  <a:pt x="108633" y="71028"/>
                </a:lnTo>
                <a:cubicBezTo>
                  <a:pt x="104840" y="67436"/>
                  <a:pt x="100256" y="64786"/>
                  <a:pt x="95250" y="63294"/>
                </a:cubicBezTo>
                <a:lnTo>
                  <a:pt x="95250" y="52388"/>
                </a:lnTo>
                <a:lnTo>
                  <a:pt x="76200" y="52388"/>
                </a:lnTo>
                <a:lnTo>
                  <a:pt x="76200" y="63294"/>
                </a:lnTo>
                <a:cubicBezTo>
                  <a:pt x="71194" y="64786"/>
                  <a:pt x="66610" y="67436"/>
                  <a:pt x="62817" y="71028"/>
                </a:cubicBezTo>
                <a:lnTo>
                  <a:pt x="53369" y="65570"/>
                </a:lnTo>
                <a:lnTo>
                  <a:pt x="43844" y="82067"/>
                </a:lnTo>
                <a:lnTo>
                  <a:pt x="53292" y="87525"/>
                </a:lnTo>
                <a:cubicBezTo>
                  <a:pt x="52085" y="92607"/>
                  <a:pt x="52085" y="97902"/>
                  <a:pt x="53292" y="102984"/>
                </a:cubicBezTo>
                <a:close/>
                <a:moveTo>
                  <a:pt x="85725" y="109538"/>
                </a:moveTo>
                <a:cubicBezTo>
                  <a:pt x="77834" y="109538"/>
                  <a:pt x="71438" y="103141"/>
                  <a:pt x="71438" y="95250"/>
                </a:cubicBezTo>
                <a:cubicBezTo>
                  <a:pt x="71438" y="87359"/>
                  <a:pt x="77834" y="80963"/>
                  <a:pt x="85725" y="80963"/>
                </a:cubicBezTo>
                <a:cubicBezTo>
                  <a:pt x="93616" y="80963"/>
                  <a:pt x="100013" y="87359"/>
                  <a:pt x="100013" y="95250"/>
                </a:cubicBezTo>
                <a:cubicBezTo>
                  <a:pt x="100013" y="103141"/>
                  <a:pt x="93616" y="109538"/>
                  <a:pt x="85725" y="109538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E510B84-BB5B-4776-84DA-607386FA2452}"/>
              </a:ext>
            </a:extLst>
          </p:cNvPr>
          <p:cNvSpPr txBox="1"/>
          <p:nvPr/>
        </p:nvSpPr>
        <p:spPr>
          <a:xfrm>
            <a:off x="334964" y="1325257"/>
            <a:ext cx="8010384" cy="10833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600" dirty="0"/>
              <a:t>ЕГИРС</a:t>
            </a:r>
            <a:r>
              <a:rPr lang="ru-RU" sz="1600" dirty="0">
                <a:solidFill>
                  <a:schemeClr val="accent1"/>
                </a:solidFill>
                <a:latin typeface="+mj-lt"/>
              </a:rPr>
              <a:t> «СПРИНТ-ЖКХ» </a:t>
            </a:r>
            <a:r>
              <a:rPr lang="ru-RU" sz="1600" dirty="0"/>
              <a:t>автоматизирует в сфере ЖКХ взаимодействие управляющих компаний, ТСЖ, ТСН, ПЖСК, поставщиков коммунальных услуг, потребителей, органов государственной власти и местного самоуправления, а также банков и агентов по приему платежей.</a:t>
            </a:r>
          </a:p>
        </p:txBody>
      </p:sp>
    </p:spTree>
    <p:extLst>
      <p:ext uri="{BB962C8B-B14F-4D97-AF65-F5344CB8AC3E}">
        <p14:creationId xmlns:p14="http://schemas.microsoft.com/office/powerpoint/2010/main" val="1205131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5371041-798A-4776-BCAC-0BB989B9A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Схема взаимодействия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B5AE7FC-46C2-4D49-8989-FBCA43A8D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9B3A-A92D-49C0-865F-948989191546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0BF7F3A-CFB0-4BFD-8624-53AD9E812C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61700" y="1152001"/>
            <a:ext cx="10068599" cy="519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711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5371041-798A-4776-BCAC-0BB989B9A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Функционал решения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B5AE7FC-46C2-4D49-8989-FBCA43A8D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9B3A-A92D-49C0-865F-948989191546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CAC3924-EE87-4964-A625-DE606124BFFF}"/>
              </a:ext>
            </a:extLst>
          </p:cNvPr>
          <p:cNvSpPr txBox="1"/>
          <p:nvPr/>
        </p:nvSpPr>
        <p:spPr>
          <a:xfrm>
            <a:off x="334963" y="1204011"/>
            <a:ext cx="3600449" cy="138807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ru-RU" sz="1600" dirty="0">
                <a:latin typeface="+mj-lt"/>
              </a:rPr>
              <a:t>Блок начислений</a:t>
            </a:r>
          </a:p>
          <a:p>
            <a:pPr marL="285750" indent="-285750">
              <a:lnSpc>
                <a:spcPct val="110000"/>
              </a:lnSpc>
              <a:spcAft>
                <a:spcPts val="300"/>
              </a:spcAft>
              <a:buClr>
                <a:schemeClr val="tx2"/>
              </a:buClr>
              <a:buSzPct val="12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xmlns="" r:embed="rId4"/>
                    </a:ext>
                  </a:extLst>
                </a:blip>
              </a:buBlip>
            </a:pPr>
            <a:r>
              <a:rPr lang="ru-RU" sz="1400" dirty="0"/>
              <a:t>Неограниченное количество лицевых счетов.</a:t>
            </a:r>
          </a:p>
          <a:p>
            <a:pPr marL="285750" indent="-285750">
              <a:lnSpc>
                <a:spcPct val="110000"/>
              </a:lnSpc>
              <a:spcAft>
                <a:spcPts val="300"/>
              </a:spcAft>
              <a:buClr>
                <a:schemeClr val="tx2"/>
              </a:buClr>
              <a:buSzPct val="12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xmlns="" r:embed="rId4"/>
                    </a:ext>
                  </a:extLst>
                </a:blip>
              </a:buBlip>
            </a:pPr>
            <a:r>
              <a:rPr lang="ru-RU" sz="1400" dirty="0"/>
              <a:t>Все виды предприятий ЖКХ:</a:t>
            </a:r>
            <a:br>
              <a:rPr lang="ru-RU" sz="1400" dirty="0"/>
            </a:br>
            <a:r>
              <a:rPr lang="ru-RU" sz="1400" dirty="0"/>
              <a:t>УК, ТСЖ, ТСН, РСО, оператор ТКО.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CD056CA-72E3-4007-AE5E-BE9D8A777E59}"/>
              </a:ext>
            </a:extLst>
          </p:cNvPr>
          <p:cNvSpPr txBox="1"/>
          <p:nvPr/>
        </p:nvSpPr>
        <p:spPr>
          <a:xfrm>
            <a:off x="4295777" y="3482626"/>
            <a:ext cx="3699361" cy="266752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ru-RU"/>
            </a:defPPr>
            <a:lvl1pPr>
              <a:lnSpc>
                <a:spcPct val="110000"/>
              </a:lnSpc>
              <a:spcAft>
                <a:spcPts val="600"/>
              </a:spcAft>
              <a:defRPr sz="1600"/>
            </a:lvl1pPr>
          </a:lstStyle>
          <a:p>
            <a:pPr>
              <a:spcAft>
                <a:spcPts val="300"/>
              </a:spcAft>
            </a:pPr>
            <a:r>
              <a:rPr lang="ru-RU" dirty="0">
                <a:latin typeface="+mj-lt"/>
              </a:rPr>
              <a:t>Блок формирования платежных документов</a:t>
            </a:r>
          </a:p>
          <a:p>
            <a:pPr marL="285750" indent="-285750">
              <a:spcAft>
                <a:spcPts val="300"/>
              </a:spcAft>
              <a:buClr>
                <a:schemeClr val="tx2"/>
              </a:buClr>
              <a:buSzPct val="12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xmlns="" r:embed="rId4"/>
                    </a:ext>
                  </a:extLst>
                </a:blip>
              </a:buBlip>
            </a:pPr>
            <a:r>
              <a:rPr lang="ru-RU" sz="1400" dirty="0"/>
              <a:t>Массовая потоковая печать платежных документов.</a:t>
            </a:r>
          </a:p>
          <a:p>
            <a:pPr marL="285750" indent="-285750">
              <a:spcAft>
                <a:spcPts val="300"/>
              </a:spcAft>
              <a:buClr>
                <a:schemeClr val="tx2"/>
              </a:buClr>
              <a:buSzPct val="12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xmlns="" r:embed="rId4"/>
                    </a:ext>
                  </a:extLst>
                </a:blip>
              </a:buBlip>
            </a:pPr>
            <a:r>
              <a:rPr lang="ru-RU" sz="1400" dirty="0"/>
              <a:t>Возможность печати любых документов для пользователя.</a:t>
            </a:r>
          </a:p>
          <a:p>
            <a:pPr marL="285750" indent="-285750">
              <a:spcAft>
                <a:spcPts val="300"/>
              </a:spcAft>
              <a:buClr>
                <a:schemeClr val="tx2"/>
              </a:buClr>
              <a:buSzPct val="12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xmlns="" r:embed="rId4"/>
                    </a:ext>
                  </a:extLst>
                </a:blip>
              </a:buBlip>
            </a:pPr>
            <a:r>
              <a:rPr lang="ru-RU" sz="1400" dirty="0"/>
              <a:t>Изготовление бесконвертных отправлений платежных документов.</a:t>
            </a:r>
          </a:p>
          <a:p>
            <a:pPr marL="285750" indent="-285750">
              <a:spcAft>
                <a:spcPts val="300"/>
              </a:spcAft>
              <a:buClr>
                <a:schemeClr val="tx2"/>
              </a:buClr>
              <a:buSzPct val="12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xmlns="" r:embed="rId4"/>
                    </a:ext>
                  </a:extLst>
                </a:blip>
              </a:buBlip>
            </a:pPr>
            <a:r>
              <a:rPr lang="ru-RU" sz="1400" dirty="0"/>
              <a:t>Рассылка платежных документов по электронной почте.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652AEB8-0094-4F4C-8CD5-0F1EB157BBBB}"/>
              </a:ext>
            </a:extLst>
          </p:cNvPr>
          <p:cNvSpPr txBox="1"/>
          <p:nvPr/>
        </p:nvSpPr>
        <p:spPr>
          <a:xfrm>
            <a:off x="4295775" y="1204011"/>
            <a:ext cx="3600449" cy="21713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ru-RU"/>
            </a:defPPr>
            <a:lvl1pPr>
              <a:lnSpc>
                <a:spcPct val="110000"/>
              </a:lnSpc>
              <a:spcAft>
                <a:spcPts val="600"/>
              </a:spcAft>
              <a:defRPr sz="1600"/>
            </a:lvl1pPr>
          </a:lstStyle>
          <a:p>
            <a:pPr>
              <a:spcAft>
                <a:spcPts val="300"/>
              </a:spcAft>
            </a:pPr>
            <a:r>
              <a:rPr lang="ru-RU" dirty="0">
                <a:latin typeface="+mj-lt"/>
              </a:rPr>
              <a:t>Блок взаимодействие </a:t>
            </a:r>
            <a:br>
              <a:rPr lang="ru-RU" dirty="0">
                <a:latin typeface="+mj-lt"/>
              </a:rPr>
            </a:br>
            <a:r>
              <a:rPr lang="ru-RU" dirty="0">
                <a:latin typeface="+mj-lt"/>
              </a:rPr>
              <a:t>с госструктурами</a:t>
            </a:r>
          </a:p>
          <a:p>
            <a:pPr marL="285750" indent="-285750">
              <a:spcAft>
                <a:spcPts val="300"/>
              </a:spcAft>
              <a:buClr>
                <a:schemeClr val="tx2"/>
              </a:buClr>
              <a:buSzPct val="12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xmlns="" r:embed="rId4"/>
                    </a:ext>
                  </a:extLst>
                </a:blip>
              </a:buBlip>
            </a:pPr>
            <a:r>
              <a:rPr lang="ru-RU" sz="1400" dirty="0"/>
              <a:t>Автоматизированная выгрузка начислений в УСЗН. </a:t>
            </a:r>
          </a:p>
          <a:p>
            <a:pPr marL="285750" indent="-285750">
              <a:spcAft>
                <a:spcPts val="300"/>
              </a:spcAft>
              <a:buClr>
                <a:schemeClr val="tx2"/>
              </a:buClr>
              <a:buSzPct val="12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xmlns="" r:embed="rId4"/>
                    </a:ext>
                  </a:extLst>
                </a:blip>
              </a:buBlip>
            </a:pPr>
            <a:r>
              <a:rPr lang="ru-RU" sz="1400" dirty="0"/>
              <a:t>Выгрузка данных в ГИС ЖКХ.</a:t>
            </a:r>
          </a:p>
          <a:p>
            <a:pPr marL="285750" indent="-285750">
              <a:spcAft>
                <a:spcPts val="300"/>
              </a:spcAft>
              <a:buClr>
                <a:schemeClr val="tx2"/>
              </a:buClr>
              <a:buSzPct val="12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xmlns="" r:embed="rId4"/>
                    </a:ext>
                  </a:extLst>
                </a:blip>
              </a:buBlip>
            </a:pPr>
            <a:r>
              <a:rPr lang="ru-RU" sz="1400" dirty="0"/>
              <a:t>Автоматизированные ответы на запросы УСЗН через ГИС ЖКХ по должникам.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AF8FEEE-F69B-4D82-9663-969790F20EA3}"/>
              </a:ext>
            </a:extLst>
          </p:cNvPr>
          <p:cNvSpPr txBox="1"/>
          <p:nvPr/>
        </p:nvSpPr>
        <p:spPr>
          <a:xfrm>
            <a:off x="334962" y="2819430"/>
            <a:ext cx="3600447" cy="338310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ru-RU"/>
            </a:defPPr>
            <a:lvl1pPr>
              <a:lnSpc>
                <a:spcPct val="110000"/>
              </a:lnSpc>
              <a:spcAft>
                <a:spcPts val="600"/>
              </a:spcAft>
              <a:defRPr sz="1600"/>
            </a:lvl1pPr>
          </a:lstStyle>
          <a:p>
            <a:pPr>
              <a:spcAft>
                <a:spcPts val="300"/>
              </a:spcAft>
            </a:pPr>
            <a:r>
              <a:rPr lang="ru-RU" dirty="0">
                <a:latin typeface="+mj-lt"/>
              </a:rPr>
              <a:t>Блок приема платежей</a:t>
            </a:r>
          </a:p>
          <a:p>
            <a:pPr marL="285750" indent="-285750">
              <a:spcAft>
                <a:spcPts val="300"/>
              </a:spcAft>
              <a:buClr>
                <a:schemeClr val="tx2"/>
              </a:buClr>
              <a:buSzPct val="12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xmlns="" r:embed="rId4"/>
                    </a:ext>
                  </a:extLst>
                </a:blip>
              </a:buBlip>
            </a:pPr>
            <a:r>
              <a:rPr lang="ru-RU" sz="1400" dirty="0"/>
              <a:t>Подключение к платежным агентам и операторам по переводу денежных средств.</a:t>
            </a:r>
          </a:p>
          <a:p>
            <a:pPr marL="285750" indent="-285750">
              <a:spcAft>
                <a:spcPts val="300"/>
              </a:spcAft>
              <a:buClr>
                <a:schemeClr val="tx2"/>
              </a:buClr>
              <a:buSzPct val="12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xmlns="" r:embed="rId4"/>
                    </a:ext>
                  </a:extLst>
                </a:blip>
              </a:buBlip>
            </a:pPr>
            <a:r>
              <a:rPr lang="ru-RU" sz="1400" dirty="0"/>
              <a:t>Отображение принятых платежей </a:t>
            </a:r>
            <a:br>
              <a:rPr lang="ru-RU" sz="1400" dirty="0"/>
            </a:br>
            <a:r>
              <a:rPr lang="ru-RU" sz="1400" dirty="0"/>
              <a:t>в режиме реального времени.</a:t>
            </a:r>
          </a:p>
          <a:p>
            <a:pPr marL="285750" indent="-285750">
              <a:spcAft>
                <a:spcPts val="300"/>
              </a:spcAft>
              <a:buClr>
                <a:schemeClr val="tx2"/>
              </a:buClr>
              <a:buSzPct val="12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xmlns="" r:embed="rId4"/>
                    </a:ext>
                  </a:extLst>
                </a:blip>
              </a:buBlip>
            </a:pPr>
            <a:r>
              <a:rPr lang="ru-RU" sz="1400" dirty="0"/>
              <a:t>Внесение платежей </a:t>
            </a:r>
            <a:br>
              <a:rPr lang="ru-RU" sz="1400" dirty="0"/>
            </a:br>
            <a:r>
              <a:rPr lang="ru-RU" sz="1400" dirty="0"/>
              <a:t>с использованием сканера.</a:t>
            </a:r>
          </a:p>
          <a:p>
            <a:pPr marL="285750" indent="-285750">
              <a:spcAft>
                <a:spcPts val="300"/>
              </a:spcAft>
              <a:buClr>
                <a:schemeClr val="tx2"/>
              </a:buClr>
              <a:buSzPct val="12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xmlns="" r:embed="rId4"/>
                    </a:ext>
                  </a:extLst>
                </a:blip>
              </a:buBlip>
            </a:pPr>
            <a:r>
              <a:rPr lang="ru-RU" sz="1400" dirty="0"/>
              <a:t>Расщепление платежей </a:t>
            </a:r>
            <a:br>
              <a:rPr lang="ru-RU" sz="1400" dirty="0"/>
            </a:br>
            <a:r>
              <a:rPr lang="ru-RU" sz="1400" dirty="0"/>
              <a:t>по поставщикам услуг.</a:t>
            </a:r>
          </a:p>
          <a:p>
            <a:pPr marL="285750" indent="-285750">
              <a:spcAft>
                <a:spcPts val="300"/>
              </a:spcAft>
              <a:buClr>
                <a:schemeClr val="tx2"/>
              </a:buClr>
              <a:buSzPct val="12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xmlns="" r:embed="rId4"/>
                    </a:ext>
                  </a:extLst>
                </a:blip>
              </a:buBlip>
            </a:pPr>
            <a:r>
              <a:rPr lang="ru-RU" sz="1400" dirty="0"/>
              <a:t>Отправка информации ОФД </a:t>
            </a:r>
            <a:br>
              <a:rPr lang="ru-RU" sz="1400" dirty="0"/>
            </a:br>
            <a:r>
              <a:rPr lang="ru-RU" sz="1400" dirty="0"/>
              <a:t>в соответствии с 54-ФЗ </a:t>
            </a:r>
            <a:br>
              <a:rPr lang="ru-RU" sz="1400" dirty="0"/>
            </a:br>
            <a:r>
              <a:rPr lang="ru-RU" sz="1400" dirty="0"/>
              <a:t>от 22.05.2003.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78899AF-D924-44C1-9051-C8197C4CFE43}"/>
              </a:ext>
            </a:extLst>
          </p:cNvPr>
          <p:cNvSpPr txBox="1"/>
          <p:nvPr/>
        </p:nvSpPr>
        <p:spPr>
          <a:xfrm>
            <a:off x="8256588" y="1204011"/>
            <a:ext cx="3600450" cy="215969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ru-RU"/>
            </a:defPPr>
            <a:lvl1pPr>
              <a:lnSpc>
                <a:spcPct val="110000"/>
              </a:lnSpc>
              <a:spcAft>
                <a:spcPts val="600"/>
              </a:spcAft>
              <a:defRPr sz="1600"/>
            </a:lvl1pPr>
          </a:lstStyle>
          <a:p>
            <a:pPr>
              <a:spcAft>
                <a:spcPts val="300"/>
              </a:spcAft>
            </a:pPr>
            <a:r>
              <a:rPr lang="ru-RU" dirty="0">
                <a:latin typeface="+mj-lt"/>
              </a:rPr>
              <a:t>Блок работы с должниками</a:t>
            </a:r>
          </a:p>
          <a:p>
            <a:pPr marL="285750" indent="-285750">
              <a:spcAft>
                <a:spcPts val="300"/>
              </a:spcAft>
              <a:buClr>
                <a:schemeClr val="tx2"/>
              </a:buClr>
              <a:buSzPct val="12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xmlns="" r:embed="rId4"/>
                    </a:ext>
                  </a:extLst>
                </a:blip>
              </a:buBlip>
            </a:pPr>
            <a:r>
              <a:rPr lang="ru-RU" sz="1400" dirty="0"/>
              <a:t>Анализ абонента.</a:t>
            </a:r>
          </a:p>
          <a:p>
            <a:pPr marL="285750" indent="-285750">
              <a:spcAft>
                <a:spcPts val="300"/>
              </a:spcAft>
              <a:buClr>
                <a:schemeClr val="tx2"/>
              </a:buClr>
              <a:buSzPct val="12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xmlns="" r:embed="rId4"/>
                    </a:ext>
                  </a:extLst>
                </a:blip>
              </a:buBlip>
            </a:pPr>
            <a:r>
              <a:rPr lang="ru-RU" sz="1400" dirty="0"/>
              <a:t>Печать исковых заявлений. </a:t>
            </a:r>
          </a:p>
          <a:p>
            <a:pPr marL="285750" indent="-285750">
              <a:spcAft>
                <a:spcPts val="300"/>
              </a:spcAft>
              <a:buClr>
                <a:schemeClr val="tx2"/>
              </a:buClr>
              <a:buSzPct val="12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xmlns="" r:embed="rId4"/>
                    </a:ext>
                  </a:extLst>
                </a:blip>
              </a:buBlip>
            </a:pPr>
            <a:r>
              <a:rPr lang="ru-RU" sz="1400" dirty="0"/>
              <a:t>Контроль за исполнительными листами.</a:t>
            </a:r>
          </a:p>
          <a:p>
            <a:pPr marL="285750" indent="-285750">
              <a:spcAft>
                <a:spcPts val="300"/>
              </a:spcAft>
              <a:buClr>
                <a:schemeClr val="tx2"/>
              </a:buClr>
              <a:buSzPct val="12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xmlns="" r:embed="rId4"/>
                    </a:ext>
                  </a:extLst>
                </a:blip>
              </a:buBlip>
            </a:pPr>
            <a:r>
              <a:rPr lang="ru-RU" sz="1400" dirty="0"/>
              <a:t>Автоматизированное зачисление платежей, поступивших от судебных приставов.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2A3C1D5-982D-4F0A-846A-388BDF0FA1FF}"/>
              </a:ext>
            </a:extLst>
          </p:cNvPr>
          <p:cNvSpPr txBox="1"/>
          <p:nvPr/>
        </p:nvSpPr>
        <p:spPr>
          <a:xfrm>
            <a:off x="8256588" y="3482626"/>
            <a:ext cx="3240087" cy="142192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ru-RU"/>
            </a:defPPr>
            <a:lvl1pPr>
              <a:lnSpc>
                <a:spcPct val="110000"/>
              </a:lnSpc>
              <a:spcAft>
                <a:spcPts val="600"/>
              </a:spcAft>
              <a:defRPr sz="1600"/>
            </a:lvl1pPr>
          </a:lstStyle>
          <a:p>
            <a:pPr>
              <a:spcAft>
                <a:spcPts val="300"/>
              </a:spcAft>
            </a:pPr>
            <a:r>
              <a:rPr lang="ru-RU" dirty="0">
                <a:latin typeface="+mj-lt"/>
              </a:rPr>
              <a:t>Блок виртуальной абонентской службы</a:t>
            </a:r>
          </a:p>
          <a:p>
            <a:pPr marL="285750" indent="-285750">
              <a:spcAft>
                <a:spcPts val="300"/>
              </a:spcAft>
              <a:buClr>
                <a:schemeClr val="tx2"/>
              </a:buClr>
              <a:buSzPct val="12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xmlns="" r:embed="rId4"/>
                    </a:ext>
                  </a:extLst>
                </a:blip>
              </a:buBlip>
            </a:pPr>
            <a:r>
              <a:rPr lang="ru-RU" sz="1400" dirty="0"/>
              <a:t>через пользовательский веб-кабинет.</a:t>
            </a:r>
          </a:p>
          <a:p>
            <a:pPr marL="285750" indent="-285750">
              <a:spcAft>
                <a:spcPts val="300"/>
              </a:spcAft>
              <a:buClr>
                <a:schemeClr val="tx2"/>
              </a:buClr>
              <a:buSzPct val="12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xmlns="" r:embed="rId4"/>
                    </a:ext>
                  </a:extLst>
                </a:blip>
              </a:buBlip>
            </a:pPr>
            <a:r>
              <a:rPr lang="ru-RU" sz="1400" dirty="0"/>
              <a:t>через мобильное приложение. </a:t>
            </a:r>
          </a:p>
        </p:txBody>
      </p:sp>
    </p:spTree>
    <p:extLst>
      <p:ext uri="{BB962C8B-B14F-4D97-AF65-F5344CB8AC3E}">
        <p14:creationId xmlns:p14="http://schemas.microsoft.com/office/powerpoint/2010/main" val="1513993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F58105A8-7818-4F6D-A36F-35847EE1F3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728913" y="1016437"/>
            <a:ext cx="9475787" cy="5475478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F6A3BCB1-293C-499F-8470-E0EA877334A8}"/>
              </a:ext>
            </a:extLst>
          </p:cNvPr>
          <p:cNvSpPr/>
          <p:nvPr/>
        </p:nvSpPr>
        <p:spPr>
          <a:xfrm>
            <a:off x="8988425" y="0"/>
            <a:ext cx="3216275" cy="6870145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xmlns="" id="{727CE824-0759-4B46-BEE8-719FF3F5A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Рынок проекта</a:t>
            </a:r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xmlns="" id="{F99F85E3-B41D-4F91-8CCC-251C86892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1744179"/>
            <a:ext cx="6159621" cy="28699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/>
              <a:t>Клиентская база – юридические лица отрасли </a:t>
            </a:r>
            <a:r>
              <a:rPr lang="ru-RU" sz="1800" dirty="0" smtClean="0"/>
              <a:t>ЖКХ.</a:t>
            </a:r>
            <a:endParaRPr lang="ru-RU" sz="1800" dirty="0"/>
          </a:p>
          <a:p>
            <a:pPr marL="0" indent="0">
              <a:buNone/>
            </a:pPr>
            <a:r>
              <a:rPr lang="ru-RU" sz="1800" dirty="0"/>
              <a:t>По данным сайта «Реформа ЖКХ» </a:t>
            </a:r>
            <a:r>
              <a:rPr lang="ru-RU" sz="1800" dirty="0" smtClean="0"/>
              <a:t>насчитывается управляющих организаций:</a:t>
            </a:r>
            <a:endParaRPr lang="ru-RU" sz="1800" dirty="0"/>
          </a:p>
          <a:p>
            <a:pPr marL="285750" indent="-285750">
              <a:lnSpc>
                <a:spcPct val="110000"/>
              </a:lnSpc>
              <a:spcAft>
                <a:spcPts val="300"/>
              </a:spcAft>
              <a:buSzPct val="120000"/>
              <a:buBlip>
                <a:blip r:embed="rId5">
                  <a:extLst>
                    <a:ext uri="{96DAC541-7B7A-43D3-8B79-37D633B846F1}">
                      <asvg:svgBlip xmlns:asvg="http://schemas.microsoft.com/office/drawing/2016/SVG/main" xmlns="" r:embed="rId6"/>
                    </a:ext>
                  </a:extLst>
                </a:blip>
              </a:buBlip>
            </a:pPr>
            <a:r>
              <a:rPr lang="ru-RU" sz="1800" dirty="0"/>
              <a:t>Красноярск – </a:t>
            </a:r>
            <a:r>
              <a:rPr lang="ru-RU" sz="1800" dirty="0" smtClean="0">
                <a:solidFill>
                  <a:schemeClr val="accent1"/>
                </a:solidFill>
                <a:latin typeface="+mj-lt"/>
              </a:rPr>
              <a:t>767</a:t>
            </a:r>
            <a:endParaRPr lang="ru-RU" sz="1800" dirty="0"/>
          </a:p>
          <a:p>
            <a:pPr marL="285750" indent="-285750">
              <a:lnSpc>
                <a:spcPct val="110000"/>
              </a:lnSpc>
              <a:spcAft>
                <a:spcPts val="300"/>
              </a:spcAft>
              <a:buSzPct val="120000"/>
              <a:buBlip>
                <a:blip r:embed="rId5">
                  <a:extLst>
                    <a:ext uri="{96DAC541-7B7A-43D3-8B79-37D633B846F1}">
                      <asvg:svgBlip xmlns:asvg="http://schemas.microsoft.com/office/drawing/2016/SVG/main" xmlns="" r:embed="rId6"/>
                    </a:ext>
                  </a:extLst>
                </a:blip>
              </a:buBlip>
            </a:pPr>
            <a:r>
              <a:rPr lang="ru-RU" sz="1800" dirty="0"/>
              <a:t>Красноярский край – </a:t>
            </a:r>
            <a:r>
              <a:rPr lang="ru-RU" sz="1800" dirty="0" smtClean="0">
                <a:solidFill>
                  <a:schemeClr val="accent1"/>
                </a:solidFill>
                <a:latin typeface="+mj-lt"/>
              </a:rPr>
              <a:t>1213</a:t>
            </a:r>
            <a:endParaRPr lang="ru-RU" sz="1800" dirty="0"/>
          </a:p>
          <a:p>
            <a:pPr marL="285750" indent="-285750">
              <a:lnSpc>
                <a:spcPct val="110000"/>
              </a:lnSpc>
              <a:spcAft>
                <a:spcPts val="300"/>
              </a:spcAft>
              <a:buSzPct val="120000"/>
              <a:buBlip>
                <a:blip r:embed="rId5">
                  <a:extLst>
                    <a:ext uri="{96DAC541-7B7A-43D3-8B79-37D633B846F1}">
                      <asvg:svgBlip xmlns:asvg="http://schemas.microsoft.com/office/drawing/2016/SVG/main" xmlns="" r:embed="rId6"/>
                    </a:ext>
                  </a:extLst>
                </a:blip>
              </a:buBlip>
            </a:pPr>
            <a:r>
              <a:rPr lang="ru-RU" sz="1800" dirty="0"/>
              <a:t>Россия – </a:t>
            </a:r>
            <a:r>
              <a:rPr lang="ru-RU" sz="1800" dirty="0">
                <a:solidFill>
                  <a:schemeClr val="accent1"/>
                </a:solidFill>
                <a:latin typeface="+mj-lt"/>
              </a:rPr>
              <a:t>52 </a:t>
            </a:r>
            <a:r>
              <a:rPr lang="ru-RU" sz="1800" dirty="0" smtClean="0">
                <a:solidFill>
                  <a:schemeClr val="accent1"/>
                </a:solidFill>
                <a:latin typeface="+mj-lt"/>
              </a:rPr>
              <a:t>095</a:t>
            </a:r>
            <a:r>
              <a:rPr lang="ru-RU" sz="1800" dirty="0" smtClean="0"/>
              <a:t> </a:t>
            </a:r>
            <a:endParaRPr lang="ru-RU" sz="18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9B3A-A92D-49C0-865F-948989191546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0BF0F10-C982-40F4-8BDE-822ECDBDD5E7}"/>
              </a:ext>
            </a:extLst>
          </p:cNvPr>
          <p:cNvSpPr txBox="1"/>
          <p:nvPr/>
        </p:nvSpPr>
        <p:spPr>
          <a:xfrm>
            <a:off x="334962" y="4614114"/>
            <a:ext cx="7649709" cy="4247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>
            <a:defPPr>
              <a:defRPr lang="ru-RU"/>
            </a:defPPr>
            <a:lvl1pPr>
              <a:defRPr>
                <a:latin typeface="+mj-lt"/>
              </a:defRPr>
            </a:lvl1pPr>
            <a:lvl2pPr marL="0" marR="0" lvl="1">
              <a:lnSpc>
                <a:spcPct val="110000"/>
              </a:lnSpc>
              <a:spcAft>
                <a:spcPts val="1200"/>
              </a:spcAft>
              <a:defRPr b="0" i="0" u="none" strike="noStrike" baseline="0">
                <a:latin typeface="+mj-lt"/>
              </a:defRPr>
            </a:lvl2pPr>
          </a:lstStyle>
          <a:p>
            <a:pPr>
              <a:lnSpc>
                <a:spcPct val="120000"/>
              </a:lnSpc>
            </a:pPr>
            <a:r>
              <a:rPr lang="ru-RU" dirty="0"/>
              <a:t>Система может быть использована </a:t>
            </a:r>
            <a:r>
              <a:rPr lang="ru-RU" dirty="0">
                <a:solidFill>
                  <a:schemeClr val="accent1"/>
                </a:solidFill>
              </a:rPr>
              <a:t>в любой точке </a:t>
            </a:r>
            <a:r>
              <a:rPr lang="ru-RU" dirty="0"/>
              <a:t>России</a:t>
            </a:r>
          </a:p>
        </p:txBody>
      </p:sp>
    </p:spTree>
    <p:extLst>
      <p:ext uri="{BB962C8B-B14F-4D97-AF65-F5344CB8AC3E}">
        <p14:creationId xmlns:p14="http://schemas.microsoft.com/office/powerpoint/2010/main" val="3950055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>
            <a:extLst>
              <a:ext uri="{FF2B5EF4-FFF2-40B4-BE49-F238E27FC236}">
                <a16:creationId xmlns:a16="http://schemas.microsoft.com/office/drawing/2014/main" xmlns="" id="{B5E544FE-1A1A-4199-8290-C3D886EAA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Текущие показатели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9B3A-A92D-49C0-865F-948989191546}" type="slidenum">
              <a:rPr lang="ru-RU" smtClean="0"/>
              <a:t>6</a:t>
            </a:fld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0E1EB35F-D1C8-487B-9F3B-5AFCFF8187C9}"/>
              </a:ext>
            </a:extLst>
          </p:cNvPr>
          <p:cNvSpPr/>
          <p:nvPr/>
        </p:nvSpPr>
        <p:spPr>
          <a:xfrm>
            <a:off x="1" y="0"/>
            <a:ext cx="2922814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5975295-87B9-454C-958E-7E2FA38946D5}"/>
              </a:ext>
            </a:extLst>
          </p:cNvPr>
          <p:cNvSpPr txBox="1"/>
          <p:nvPr/>
        </p:nvSpPr>
        <p:spPr>
          <a:xfrm>
            <a:off x="3472317" y="941784"/>
            <a:ext cx="5149169" cy="18220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  <a:buClr>
                <a:schemeClr val="tx2"/>
              </a:buClr>
              <a:buSzPct val="120000"/>
            </a:pPr>
            <a:r>
              <a:rPr lang="ru-RU" sz="1200" dirty="0"/>
              <a:t>В настоящее время системой обслуживается: </a:t>
            </a: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Clr>
                <a:schemeClr val="tx2"/>
              </a:buClr>
              <a:buSzPct val="12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xmlns="" r:embed="rId5"/>
                    </a:ext>
                  </a:extLst>
                </a:blip>
              </a:buBlip>
            </a:pPr>
            <a:r>
              <a:rPr lang="ru-RU" sz="1200" dirty="0"/>
              <a:t>более</a:t>
            </a:r>
            <a:r>
              <a:rPr lang="ru-RU" sz="1200" dirty="0">
                <a:solidFill>
                  <a:schemeClr val="accent1"/>
                </a:solidFill>
                <a:latin typeface="+mj-lt"/>
              </a:rPr>
              <a:t> 400 </a:t>
            </a:r>
            <a:r>
              <a:rPr lang="ru-RU" sz="1200" dirty="0"/>
              <a:t>предприятий </a:t>
            </a: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Clr>
                <a:schemeClr val="tx2"/>
              </a:buClr>
              <a:buSzPct val="12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xmlns="" r:embed="rId5"/>
                    </a:ext>
                  </a:extLst>
                </a:blip>
              </a:buBlip>
            </a:pPr>
            <a:r>
              <a:rPr lang="ru-RU" sz="1200" dirty="0"/>
              <a:t>около</a:t>
            </a:r>
            <a:r>
              <a:rPr lang="ru-RU" sz="12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ru-RU" sz="1200" dirty="0" smtClean="0">
                <a:solidFill>
                  <a:schemeClr val="accent1"/>
                </a:solidFill>
                <a:latin typeface="+mj-lt"/>
              </a:rPr>
              <a:t>56% </a:t>
            </a:r>
            <a:r>
              <a:rPr lang="ru-RU" sz="1200" dirty="0"/>
              <a:t>всех предприятий Красноярска </a:t>
            </a: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Clr>
                <a:schemeClr val="tx2"/>
              </a:buClr>
              <a:buSzPct val="12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xmlns="" r:embed="rId5"/>
                    </a:ext>
                  </a:extLst>
                </a:blip>
              </a:buBlip>
            </a:pPr>
            <a:r>
              <a:rPr lang="ru-RU" sz="1200" dirty="0"/>
              <a:t>более</a:t>
            </a:r>
            <a:r>
              <a:rPr lang="ru-RU" sz="1200" dirty="0">
                <a:solidFill>
                  <a:schemeClr val="accent1"/>
                </a:solidFill>
                <a:latin typeface="+mj-lt"/>
              </a:rPr>
              <a:t> 80% </a:t>
            </a:r>
            <a:r>
              <a:rPr lang="ru-RU" sz="1200" dirty="0"/>
              <a:t>жилых домов Красноярска</a:t>
            </a: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Clr>
                <a:schemeClr val="tx2"/>
              </a:buClr>
              <a:buSzPct val="12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xmlns="" r:embed="rId5"/>
                    </a:ext>
                  </a:extLst>
                </a:blip>
              </a:buBlip>
            </a:pPr>
            <a:r>
              <a:rPr lang="ru-RU" sz="1200" dirty="0"/>
              <a:t>более </a:t>
            </a:r>
            <a:r>
              <a:rPr lang="ru-RU" sz="1200" dirty="0">
                <a:solidFill>
                  <a:schemeClr val="accent1"/>
                </a:solidFill>
                <a:latin typeface="+mj-lt"/>
              </a:rPr>
              <a:t>600 000 </a:t>
            </a:r>
            <a:r>
              <a:rPr lang="ru-RU" sz="1200" dirty="0"/>
              <a:t>лицевых счетов Красноярска и более </a:t>
            </a:r>
            <a:r>
              <a:rPr lang="ru-RU" sz="1200" dirty="0">
                <a:solidFill>
                  <a:schemeClr val="accent1"/>
                </a:solidFill>
                <a:latin typeface="+mj-lt"/>
              </a:rPr>
              <a:t>400 000 </a:t>
            </a:r>
            <a:r>
              <a:rPr lang="ru-RU" sz="1200" dirty="0"/>
              <a:t>лицевых счетов в Красноярском крае и других городах России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D795B68-18F0-48AD-A155-26540A0BDE2D}"/>
              </a:ext>
            </a:extLst>
          </p:cNvPr>
          <p:cNvSpPr txBox="1"/>
          <p:nvPr/>
        </p:nvSpPr>
        <p:spPr>
          <a:xfrm>
            <a:off x="8851346" y="941784"/>
            <a:ext cx="259372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  <a:buClr>
                <a:schemeClr val="tx2"/>
              </a:buClr>
              <a:buSzPct val="120000"/>
            </a:pPr>
            <a:r>
              <a:rPr lang="ru-RU" sz="1200" dirty="0"/>
              <a:t>Налажено полностью автоматизированное взаимодействие с региональными отделениями УСЗН и ГИС ЖКХ.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36AE2CE0-EDB6-4884-BBA3-95948FE07C4E}"/>
              </a:ext>
            </a:extLst>
          </p:cNvPr>
          <p:cNvSpPr txBox="1"/>
          <p:nvPr/>
        </p:nvSpPr>
        <p:spPr>
          <a:xfrm>
            <a:off x="320902" y="612000"/>
            <a:ext cx="2601912" cy="566296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600" dirty="0"/>
              <a:t>Система ЕГИРС </a:t>
            </a:r>
            <a:r>
              <a:rPr lang="ru-RU" sz="1600" dirty="0">
                <a:solidFill>
                  <a:schemeClr val="accent1"/>
                </a:solidFill>
                <a:latin typeface="+mj-lt"/>
              </a:rPr>
              <a:t>«СПРИНТ»</a:t>
            </a:r>
            <a:r>
              <a:rPr lang="ru-RU" sz="1600" dirty="0"/>
              <a:t> внедрена </a:t>
            </a:r>
            <a:br>
              <a:rPr lang="ru-RU" sz="1600" dirty="0"/>
            </a:br>
            <a:r>
              <a:rPr lang="ru-RU" sz="1600" dirty="0"/>
              <a:t>в 2006 году и с тех пор успешно используется </a:t>
            </a:r>
            <a:br>
              <a:rPr lang="ru-RU" sz="1600" dirty="0"/>
            </a:br>
            <a:r>
              <a:rPr lang="ru-RU" sz="1600" dirty="0"/>
              <a:t>на рынке.</a:t>
            </a:r>
          </a:p>
          <a:p>
            <a:pPr>
              <a:lnSpc>
                <a:spcPct val="120000"/>
              </a:lnSpc>
            </a:pPr>
            <a:endParaRPr lang="ru-RU" sz="1600" dirty="0">
              <a:solidFill>
                <a:schemeClr val="accent1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dirty="0">
                <a:solidFill>
                  <a:schemeClr val="accent1"/>
                </a:solidFill>
                <a:effectLst/>
                <a:latin typeface="+mj-lt"/>
                <a:ea typeface="Calibri" panose="020F0502020204030204" pitchFamily="34" charset="0"/>
              </a:rPr>
              <a:t>300+ </a:t>
            </a:r>
            <a:br>
              <a:rPr lang="ru-RU" dirty="0">
                <a:solidFill>
                  <a:schemeClr val="accent1"/>
                </a:solidFill>
                <a:effectLst/>
                <a:latin typeface="+mj-lt"/>
                <a:ea typeface="Calibri" panose="020F0502020204030204" pitchFamily="34" charset="0"/>
              </a:rPr>
            </a:br>
            <a:r>
              <a:rPr lang="ru-RU" sz="1600" dirty="0">
                <a:effectLst/>
                <a:ea typeface="Calibri" panose="020F0502020204030204" pitchFamily="34" charset="0"/>
              </a:rPr>
              <a:t>городов и поселков</a:t>
            </a:r>
          </a:p>
          <a:p>
            <a:pPr>
              <a:lnSpc>
                <a:spcPct val="120000"/>
              </a:lnSpc>
            </a:pPr>
            <a:endParaRPr lang="ru-RU" sz="1600" dirty="0">
              <a:solidFill>
                <a:schemeClr val="accent1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dirty="0">
                <a:solidFill>
                  <a:schemeClr val="accent1"/>
                </a:solidFill>
                <a:effectLst/>
                <a:latin typeface="+mj-lt"/>
                <a:ea typeface="Calibri" panose="020F0502020204030204" pitchFamily="34" charset="0"/>
              </a:rPr>
              <a:t>2 500+ </a:t>
            </a:r>
            <a:br>
              <a:rPr lang="ru-RU" dirty="0">
                <a:solidFill>
                  <a:schemeClr val="accent1"/>
                </a:solidFill>
                <a:effectLst/>
                <a:latin typeface="+mj-lt"/>
                <a:ea typeface="Calibri" panose="020F0502020204030204" pitchFamily="34" charset="0"/>
              </a:rPr>
            </a:br>
            <a:r>
              <a:rPr lang="ru-RU" sz="1600" dirty="0"/>
              <a:t>пользователей системы</a:t>
            </a:r>
          </a:p>
          <a:p>
            <a:pPr>
              <a:lnSpc>
                <a:spcPct val="120000"/>
              </a:lnSpc>
            </a:pPr>
            <a:endParaRPr lang="ru-RU" sz="1600" dirty="0"/>
          </a:p>
          <a:p>
            <a:pPr>
              <a:lnSpc>
                <a:spcPct val="120000"/>
              </a:lnSpc>
            </a:pPr>
            <a:endParaRPr lang="ru-RU" sz="1600" dirty="0"/>
          </a:p>
          <a:p>
            <a:pPr>
              <a:lnSpc>
                <a:spcPct val="120000"/>
              </a:lnSpc>
            </a:pPr>
            <a:endParaRPr lang="ru-RU" sz="1600" dirty="0"/>
          </a:p>
          <a:p>
            <a:pPr>
              <a:lnSpc>
                <a:spcPct val="120000"/>
              </a:lnSpc>
            </a:pPr>
            <a:endParaRPr lang="ru-RU" sz="1600" dirty="0"/>
          </a:p>
          <a:p>
            <a:pPr>
              <a:lnSpc>
                <a:spcPct val="120000"/>
              </a:lnSpc>
            </a:pPr>
            <a:r>
              <a:rPr lang="ru-RU" sz="1600" dirty="0"/>
              <a:t>Импортозамещение системы — стратегически важная задача для региона.</a:t>
            </a: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429669411"/>
              </p:ext>
            </p:extLst>
          </p:nvPr>
        </p:nvGraphicFramePr>
        <p:xfrm>
          <a:off x="1077686" y="1436913"/>
          <a:ext cx="10091057" cy="5011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551349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54E904FA-2284-411E-81E0-34CCC3786302}"/>
              </a:ext>
            </a:extLst>
          </p:cNvPr>
          <p:cNvSpPr/>
          <p:nvPr/>
        </p:nvSpPr>
        <p:spPr>
          <a:xfrm>
            <a:off x="61459" y="6284349"/>
            <a:ext cx="2073729" cy="501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6201F582-516C-40D7-B48A-366B4E6E3574}"/>
              </a:ext>
            </a:extLst>
          </p:cNvPr>
          <p:cNvSpPr/>
          <p:nvPr/>
        </p:nvSpPr>
        <p:spPr>
          <a:xfrm>
            <a:off x="334961" y="1246909"/>
            <a:ext cx="3960813" cy="5169766"/>
          </a:xfrm>
          <a:prstGeom prst="rect">
            <a:avLst/>
          </a:prstGeom>
          <a:solidFill>
            <a:schemeClr val="bg1"/>
          </a:solidFill>
          <a:effectLst>
            <a:outerShdw blurRad="165100" dist="38100" dir="5400000" algn="t" rotWithShape="0">
              <a:prstClr val="black">
                <a:alpha val="18000"/>
              </a:prstClr>
            </a:outerShdw>
          </a:effectLst>
        </p:spPr>
        <p:txBody>
          <a:bodyPr wrap="square" lIns="180000" tIns="180000" rIns="180000" bIns="180000" rtlCol="0">
            <a:noAutofit/>
          </a:bodyPr>
          <a:lstStyle/>
          <a:p>
            <a:endParaRPr lang="ru-RU" sz="1400">
              <a:solidFill>
                <a:schemeClr val="tx1"/>
              </a:solidFill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A8BEC245-3E73-43F5-8D5A-C61D11F49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Компетенции, опыт и возможности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xmlns="" id="{3A0A70E5-71BD-4AC2-BC84-CC6426081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9469" y="2216603"/>
            <a:ext cx="3351204" cy="4268989"/>
          </a:xfrm>
        </p:spPr>
        <p:txBody>
          <a:bodyPr wrap="square">
            <a:sp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ru-RU" sz="1400" dirty="0">
                <a:solidFill>
                  <a:schemeClr val="accent1"/>
                </a:solidFill>
                <a:latin typeface="+mj-lt"/>
              </a:rPr>
              <a:t>«СПРИНТ-Транспорт»</a:t>
            </a:r>
            <a:r>
              <a:rPr lang="ru-RU" sz="1400" dirty="0"/>
              <a:t> — система учета оплаты проезда на общественном транспорте. Различные виды оплаты: наличная, банковская карта, транспортная карта (абонементы на проезд, в том числе безлимитные), социальная карта. Учет льгот, прием платежей, печать билетов, </a:t>
            </a:r>
            <a:r>
              <a:rPr lang="ru-RU" sz="1400" dirty="0" err="1"/>
              <a:t>фискализация</a:t>
            </a:r>
            <a:r>
              <a:rPr lang="ru-RU" sz="1400" dirty="0"/>
              <a:t> платежей, формирование отчетности.</a:t>
            </a:r>
          </a:p>
          <a:p>
            <a:pPr marL="0" indent="0">
              <a:lnSpc>
                <a:spcPct val="110000"/>
              </a:lnSpc>
              <a:buNone/>
            </a:pPr>
            <a:endParaRPr lang="ru-RU" sz="1400" dirty="0"/>
          </a:p>
          <a:p>
            <a:pPr marL="0" indent="0">
              <a:lnSpc>
                <a:spcPct val="110000"/>
              </a:lnSpc>
              <a:buNone/>
            </a:pPr>
            <a:r>
              <a:rPr lang="ru-RU" sz="1400" dirty="0">
                <a:solidFill>
                  <a:schemeClr val="accent1"/>
                </a:solidFill>
                <a:latin typeface="+mj-lt"/>
              </a:rPr>
              <a:t>Единая Социальная карта Красноярского края </a:t>
            </a:r>
            <a:r>
              <a:rPr lang="ru-RU" sz="1400" dirty="0"/>
              <a:t>. Различные опции для использования: бесплатная подписка на издания, скидочные программы.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9B3A-A92D-49C0-865F-948989191546}" type="slidenum">
              <a:rPr lang="ru-RU" smtClean="0"/>
              <a:t>7</a:t>
            </a:fld>
            <a:endParaRPr lang="ru-RU"/>
          </a:p>
        </p:txBody>
      </p:sp>
      <p:sp>
        <p:nvSpPr>
          <p:cNvPr id="12" name="Объект 7">
            <a:extLst>
              <a:ext uri="{FF2B5EF4-FFF2-40B4-BE49-F238E27FC236}">
                <a16:creationId xmlns:a16="http://schemas.microsoft.com/office/drawing/2014/main" xmlns="" id="{9EE820A6-A5BD-4237-A204-102C907E4D8B}"/>
              </a:ext>
            </a:extLst>
          </p:cNvPr>
          <p:cNvSpPr txBox="1">
            <a:spLocks/>
          </p:cNvSpPr>
          <p:nvPr/>
        </p:nvSpPr>
        <p:spPr>
          <a:xfrm>
            <a:off x="4656137" y="2216603"/>
            <a:ext cx="3497261" cy="3811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Roboto Light" panose="02000000000000000000" pitchFamily="2" charset="0"/>
              <a:buChar char="−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Roboto Light" panose="02000000000000000000" pitchFamily="2" charset="0"/>
              <a:buChar char="−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Roboto Light" panose="02000000000000000000" pitchFamily="2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Roboto Light" panose="02000000000000000000" pitchFamily="2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Roboto Light" panose="02000000000000000000" pitchFamily="2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ru-RU" sz="1400" dirty="0"/>
              <a:t>ЕГИРС </a:t>
            </a:r>
            <a:r>
              <a:rPr lang="ru-RU" sz="1400" dirty="0">
                <a:solidFill>
                  <a:schemeClr val="accent1"/>
                </a:solidFill>
                <a:latin typeface="+mj-lt"/>
              </a:rPr>
              <a:t>«СПРИНТ»</a:t>
            </a:r>
            <a:r>
              <a:rPr lang="ru-RU" sz="1400" dirty="0"/>
              <a:t> — самая распространенная в Красноярском крае информационная система для комплексной автоматизации расчетов и платежей на рынке услуг ЖКХ.</a:t>
            </a:r>
          </a:p>
          <a:p>
            <a:pPr marL="0" indent="0">
              <a:lnSpc>
                <a:spcPct val="110000"/>
              </a:lnSpc>
              <a:buNone/>
            </a:pPr>
            <a:endParaRPr lang="ru-RU" sz="1400" dirty="0"/>
          </a:p>
          <a:p>
            <a:pPr marL="0" indent="0">
              <a:lnSpc>
                <a:spcPct val="110000"/>
              </a:lnSpc>
              <a:buNone/>
            </a:pPr>
            <a:r>
              <a:rPr lang="ru-RU" sz="1400" dirty="0"/>
              <a:t>Портал Администрации Красноярского края, Правительства Красноярского края </a:t>
            </a:r>
            <a:r>
              <a:rPr lang="ru-RU" sz="1400" dirty="0">
                <a:solidFill>
                  <a:schemeClr val="accent1"/>
                </a:solidFill>
                <a:latin typeface="+mj-lt"/>
              </a:rPr>
              <a:t>www.krskstate.ru</a:t>
            </a:r>
            <a:r>
              <a:rPr lang="ru-RU" sz="1400" dirty="0"/>
              <a:t>. Сайт занимал 1-е место среди официальных сайтов субъектов Российской Федерации в результате исследований «Международного пресс-клуба» (www.pr-club.com) в разделе Государственный PR.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D5B62011-7B14-49CA-A37C-AEA3F1EE08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232333" y="3569610"/>
            <a:ext cx="2160587" cy="2475542"/>
          </a:xfrm>
          <a:prstGeom prst="rect">
            <a:avLst/>
          </a:prstGeom>
        </p:spPr>
      </p:pic>
      <p:sp>
        <p:nvSpPr>
          <p:cNvPr id="16" name="Заголовок 1">
            <a:extLst>
              <a:ext uri="{FF2B5EF4-FFF2-40B4-BE49-F238E27FC236}">
                <a16:creationId xmlns:a16="http://schemas.microsoft.com/office/drawing/2014/main" xmlns="" id="{12BFB155-D29F-4188-A8C0-A96C251AFECC}"/>
              </a:ext>
            </a:extLst>
          </p:cNvPr>
          <p:cNvSpPr txBox="1">
            <a:spLocks/>
          </p:cNvSpPr>
          <p:nvPr/>
        </p:nvSpPr>
        <p:spPr>
          <a:xfrm>
            <a:off x="695325" y="2653370"/>
            <a:ext cx="3240088" cy="4576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ctr"/>
          </a:lstStyle>
          <a:p>
            <a:pPr algn="l">
              <a:lnSpc>
                <a:spcPct val="110000"/>
              </a:lnSpc>
            </a:pPr>
            <a:r>
              <a:rPr lang="ru-RU" sz="1400" dirty="0">
                <a:solidFill>
                  <a:schemeClr val="accent1"/>
                </a:solidFill>
              </a:rPr>
              <a:t>Процессинг и поддержка функционирования инфраструктуры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0C521A6-E4C9-4D27-9032-8FCDC0A82556}"/>
              </a:ext>
            </a:extLst>
          </p:cNvPr>
          <p:cNvSpPr txBox="1"/>
          <p:nvPr/>
        </p:nvSpPr>
        <p:spPr>
          <a:xfrm>
            <a:off x="695324" y="1499636"/>
            <a:ext cx="3326544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АКЦИОНЕРНОЕ ОБЩЕСТВО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D38D70DC-72DE-4BEC-A7A3-B34A2CCF988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95324" y="2029240"/>
            <a:ext cx="3196997" cy="53728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CF6F9867-FF9D-48A9-88D4-19A8B0617FE8}"/>
              </a:ext>
            </a:extLst>
          </p:cNvPr>
          <p:cNvSpPr txBox="1"/>
          <p:nvPr/>
        </p:nvSpPr>
        <p:spPr>
          <a:xfrm>
            <a:off x="4656137" y="1499636"/>
            <a:ext cx="3743332" cy="369332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ru-RU" b="1" dirty="0"/>
              <a:t>Несколько ключевых проектов</a:t>
            </a:r>
          </a:p>
        </p:txBody>
      </p:sp>
    </p:spTree>
    <p:extLst>
      <p:ext uri="{BB962C8B-B14F-4D97-AF65-F5344CB8AC3E}">
        <p14:creationId xmlns:p14="http://schemas.microsoft.com/office/powerpoint/2010/main" val="3625218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A8BEC245-3E73-43F5-8D5A-C61D11F49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Компетенции, опыт и возможности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9B3A-A92D-49C0-865F-948989191546}" type="slidenum">
              <a:rPr lang="ru-RU" smtClean="0"/>
              <a:t>8</a:t>
            </a:fld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796E2723-B968-42A5-9FB1-F8E0F251EC95}"/>
              </a:ext>
            </a:extLst>
          </p:cNvPr>
          <p:cNvSpPr/>
          <p:nvPr/>
        </p:nvSpPr>
        <p:spPr>
          <a:xfrm>
            <a:off x="334963" y="1362023"/>
            <a:ext cx="3370262" cy="10647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600" dirty="0"/>
              <a:t>Мы создаем и поддерживаем программные продукты, используя современные технологии.</a:t>
            </a:r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1C74392A-68A7-4913-A296-41CB0B577F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1749" y="3480601"/>
            <a:ext cx="1921719" cy="2717038"/>
          </a:xfrm>
          <a:prstGeom prst="rect">
            <a:avLst/>
          </a:prstGeom>
          <a:solidFill>
            <a:schemeClr val="bg1"/>
          </a:solidFill>
          <a:effectLst>
            <a:outerShdw blurRad="165100" dist="38100" dir="5400000" algn="t" rotWithShape="0">
              <a:prstClr val="black">
                <a:alpha val="18000"/>
              </a:prstClr>
            </a:outerShdw>
          </a:effectLst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xmlns="" id="{0C618E7A-38D9-491F-B205-9272DF3CFD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091" y="3211797"/>
            <a:ext cx="1921719" cy="2718698"/>
          </a:xfrm>
          <a:prstGeom prst="rect">
            <a:avLst/>
          </a:prstGeom>
          <a:solidFill>
            <a:schemeClr val="bg1"/>
          </a:solidFill>
          <a:effectLst>
            <a:outerShdw blurRad="165100" dist="38100" dir="5400000" algn="t" rotWithShape="0">
              <a:prstClr val="black">
                <a:alpha val="18000"/>
              </a:prstClr>
            </a:outerShdw>
          </a:effectLst>
        </p:spPr>
      </p:pic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xmlns="" id="{56F1A224-39A3-4EE3-BD89-76620126E0BE}"/>
              </a:ext>
            </a:extLst>
          </p:cNvPr>
          <p:cNvSpPr/>
          <p:nvPr/>
        </p:nvSpPr>
        <p:spPr>
          <a:xfrm>
            <a:off x="4304024" y="1362023"/>
            <a:ext cx="3595376" cy="13356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600" dirty="0"/>
              <a:t>Текущее решение ЕГИРС </a:t>
            </a:r>
            <a:r>
              <a:rPr lang="ru-RU" sz="1600" b="1" dirty="0"/>
              <a:t>«СПРИНТ» </a:t>
            </a:r>
            <a:r>
              <a:rPr lang="ru-RU" sz="1600" dirty="0"/>
              <a:t>внесено в государственный регистр баз и банков данных: регистрационное свидетельство № 10 798.</a:t>
            </a:r>
          </a:p>
        </p:txBody>
      </p:sp>
      <p:pic>
        <p:nvPicPr>
          <p:cNvPr id="21" name="Google Shape;676;p18">
            <a:extLst>
              <a:ext uri="{FF2B5EF4-FFF2-40B4-BE49-F238E27FC236}">
                <a16:creationId xmlns:a16="http://schemas.microsoft.com/office/drawing/2014/main" xmlns="" id="{A1623EEC-2B53-4CCB-BCA2-03417E1B1419}"/>
              </a:ext>
            </a:extLst>
          </p:cNvPr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566" y="4861023"/>
            <a:ext cx="1486648" cy="682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F056B27-36AB-4E59-B3B7-B901B1D7437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63106" y="2738148"/>
            <a:ext cx="505881" cy="56917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BC0CA41-04F4-49DE-B3C4-1D29EA26A0E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2333339" y="3523003"/>
            <a:ext cx="614027" cy="55164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B5A68B40-B391-4CDF-B49C-2223246D24D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791709" y="3528415"/>
            <a:ext cx="424650" cy="540818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8F5CD2F3-9E65-4577-8E7A-CCE79F6BCAC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1065903" y="3494411"/>
            <a:ext cx="608826" cy="608826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CB8075B0-1648-4D0F-BA8C-FBEA8EA91A1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336814" y="3492769"/>
            <a:ext cx="612109" cy="612109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2F9F1857-09E7-4372-8093-F879F8138E9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341720" y="2739652"/>
            <a:ext cx="505880" cy="569172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DEA4AE00-6327-4E55-9FC2-344CA77A202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2918142" y="4233351"/>
            <a:ext cx="652389" cy="548007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836009F1-EEAD-4B4E-BAFA-10E62EBDBE24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tretch>
            <a:fillRect/>
          </a:stretch>
        </p:blipFill>
        <p:spPr>
          <a:xfrm>
            <a:off x="340343" y="5625937"/>
            <a:ext cx="1041268" cy="369442"/>
          </a:xfrm>
          <a:prstGeom prst="rect">
            <a:avLst/>
          </a:prstGeom>
        </p:spPr>
      </p:pic>
      <p:grpSp>
        <p:nvGrpSpPr>
          <p:cNvPr id="54" name="Группа 53">
            <a:extLst>
              <a:ext uri="{FF2B5EF4-FFF2-40B4-BE49-F238E27FC236}">
                <a16:creationId xmlns:a16="http://schemas.microsoft.com/office/drawing/2014/main" xmlns="" id="{56DF9748-8A76-40CA-B841-835A068268B6}"/>
              </a:ext>
            </a:extLst>
          </p:cNvPr>
          <p:cNvGrpSpPr/>
          <p:nvPr/>
        </p:nvGrpSpPr>
        <p:grpSpPr>
          <a:xfrm>
            <a:off x="3064345" y="3542763"/>
            <a:ext cx="506186" cy="512123"/>
            <a:chOff x="4559286" y="4371887"/>
            <a:chExt cx="507101" cy="513049"/>
          </a:xfrm>
        </p:grpSpPr>
        <p:sp>
          <p:nvSpPr>
            <p:cNvPr id="50" name="Полилиния: фигура 49">
              <a:extLst>
                <a:ext uri="{FF2B5EF4-FFF2-40B4-BE49-F238E27FC236}">
                  <a16:creationId xmlns:a16="http://schemas.microsoft.com/office/drawing/2014/main" xmlns="" id="{AE45C45D-E090-491C-AB72-09E372225C33}"/>
                </a:ext>
              </a:extLst>
            </p:cNvPr>
            <p:cNvSpPr/>
            <p:nvPr/>
          </p:nvSpPr>
          <p:spPr>
            <a:xfrm>
              <a:off x="4559286" y="4371887"/>
              <a:ext cx="375178" cy="379768"/>
            </a:xfrm>
            <a:custGeom>
              <a:avLst/>
              <a:gdLst>
                <a:gd name="connsiteX0" fmla="*/ 250133 w 375178"/>
                <a:gd name="connsiteY0" fmla="*/ 119 h 379768"/>
                <a:gd name="connsiteX1" fmla="*/ 191528 w 375178"/>
                <a:gd name="connsiteY1" fmla="*/ 5343 h 379768"/>
                <a:gd name="connsiteX2" fmla="*/ 130311 w 375178"/>
                <a:gd name="connsiteY2" fmla="*/ 69172 h 379768"/>
                <a:gd name="connsiteX3" fmla="*/ 130311 w 375178"/>
                <a:gd name="connsiteY3" fmla="*/ 116064 h 379768"/>
                <a:gd name="connsiteX4" fmla="*/ 252745 w 375178"/>
                <a:gd name="connsiteY4" fmla="*/ 116064 h 379768"/>
                <a:gd name="connsiteX5" fmla="*/ 252745 w 375178"/>
                <a:gd name="connsiteY5" fmla="*/ 131695 h 379768"/>
                <a:gd name="connsiteX6" fmla="*/ 84724 w 375178"/>
                <a:gd name="connsiteY6" fmla="*/ 131695 h 379768"/>
                <a:gd name="connsiteX7" fmla="*/ 8549 w 375178"/>
                <a:gd name="connsiteY7" fmla="*/ 193545 h 379768"/>
                <a:gd name="connsiteX8" fmla="*/ 8549 w 375178"/>
                <a:gd name="connsiteY8" fmla="*/ 317918 h 379768"/>
                <a:gd name="connsiteX9" fmla="*/ 73684 w 375178"/>
                <a:gd name="connsiteY9" fmla="*/ 379768 h 379768"/>
                <a:gd name="connsiteX10" fmla="*/ 116025 w 375178"/>
                <a:gd name="connsiteY10" fmla="*/ 379768 h 379768"/>
                <a:gd name="connsiteX11" fmla="*/ 116025 w 375178"/>
                <a:gd name="connsiteY11" fmla="*/ 323775 h 379768"/>
                <a:gd name="connsiteX12" fmla="*/ 192200 w 375178"/>
                <a:gd name="connsiteY12" fmla="*/ 247600 h 379768"/>
                <a:gd name="connsiteX13" fmla="*/ 313962 w 375178"/>
                <a:gd name="connsiteY13" fmla="*/ 247600 h 379768"/>
                <a:gd name="connsiteX14" fmla="*/ 375179 w 375178"/>
                <a:gd name="connsiteY14" fmla="*/ 185077 h 379768"/>
                <a:gd name="connsiteX15" fmla="*/ 375179 w 375178"/>
                <a:gd name="connsiteY15" fmla="*/ 68499 h 379768"/>
                <a:gd name="connsiteX16" fmla="*/ 313962 w 375178"/>
                <a:gd name="connsiteY16" fmla="*/ 4670 h 379768"/>
                <a:gd name="connsiteX17" fmla="*/ 250133 w 375178"/>
                <a:gd name="connsiteY17" fmla="*/ 119 h 379768"/>
                <a:gd name="connsiteX18" fmla="*/ 183693 w 375178"/>
                <a:gd name="connsiteY18" fmla="*/ 37237 h 379768"/>
                <a:gd name="connsiteX19" fmla="*/ 206486 w 375178"/>
                <a:gd name="connsiteY19" fmla="*/ 60664 h 379768"/>
                <a:gd name="connsiteX20" fmla="*/ 183693 w 375178"/>
                <a:gd name="connsiteY20" fmla="*/ 84090 h 379768"/>
                <a:gd name="connsiteX21" fmla="*/ 160899 w 375178"/>
                <a:gd name="connsiteY21" fmla="*/ 60664 h 379768"/>
                <a:gd name="connsiteX22" fmla="*/ 183693 w 375178"/>
                <a:gd name="connsiteY22" fmla="*/ 37237 h 379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75178" h="379768">
                  <a:moveTo>
                    <a:pt x="250133" y="119"/>
                  </a:moveTo>
                  <a:cubicBezTo>
                    <a:pt x="229279" y="119"/>
                    <a:pt x="209097" y="2058"/>
                    <a:pt x="191528" y="5343"/>
                  </a:cubicBezTo>
                  <a:cubicBezTo>
                    <a:pt x="139452" y="14444"/>
                    <a:pt x="130311" y="33359"/>
                    <a:pt x="130311" y="69172"/>
                  </a:cubicBezTo>
                  <a:lnTo>
                    <a:pt x="130311" y="116064"/>
                  </a:lnTo>
                  <a:lnTo>
                    <a:pt x="252745" y="116064"/>
                  </a:lnTo>
                  <a:lnTo>
                    <a:pt x="252745" y="131695"/>
                  </a:lnTo>
                  <a:lnTo>
                    <a:pt x="84724" y="131695"/>
                  </a:lnTo>
                  <a:cubicBezTo>
                    <a:pt x="49545" y="131695"/>
                    <a:pt x="18323" y="153182"/>
                    <a:pt x="8549" y="193545"/>
                  </a:cubicBezTo>
                  <a:cubicBezTo>
                    <a:pt x="-2531" y="240437"/>
                    <a:pt x="-3164" y="269087"/>
                    <a:pt x="8549" y="317918"/>
                  </a:cubicBezTo>
                  <a:cubicBezTo>
                    <a:pt x="17017" y="354403"/>
                    <a:pt x="37872" y="379768"/>
                    <a:pt x="73684" y="379768"/>
                  </a:cubicBezTo>
                  <a:lnTo>
                    <a:pt x="116025" y="379768"/>
                  </a:lnTo>
                  <a:lnTo>
                    <a:pt x="116025" y="323775"/>
                  </a:lnTo>
                  <a:cubicBezTo>
                    <a:pt x="116025" y="283412"/>
                    <a:pt x="151204" y="247600"/>
                    <a:pt x="192200" y="247600"/>
                  </a:cubicBezTo>
                  <a:lnTo>
                    <a:pt x="313962" y="247600"/>
                  </a:lnTo>
                  <a:cubicBezTo>
                    <a:pt x="347835" y="247600"/>
                    <a:pt x="375179" y="219583"/>
                    <a:pt x="375179" y="185077"/>
                  </a:cubicBezTo>
                  <a:lnTo>
                    <a:pt x="375179" y="68499"/>
                  </a:lnTo>
                  <a:cubicBezTo>
                    <a:pt x="375179" y="35298"/>
                    <a:pt x="347162" y="10527"/>
                    <a:pt x="313962" y="4670"/>
                  </a:cubicBezTo>
                  <a:cubicBezTo>
                    <a:pt x="292435" y="1425"/>
                    <a:pt x="270948" y="-514"/>
                    <a:pt x="250133" y="119"/>
                  </a:cubicBezTo>
                  <a:close/>
                  <a:moveTo>
                    <a:pt x="183693" y="37237"/>
                  </a:moveTo>
                  <a:cubicBezTo>
                    <a:pt x="196078" y="37237"/>
                    <a:pt x="206486" y="47645"/>
                    <a:pt x="206486" y="60664"/>
                  </a:cubicBezTo>
                  <a:cubicBezTo>
                    <a:pt x="206486" y="73683"/>
                    <a:pt x="196078" y="84090"/>
                    <a:pt x="183693" y="84090"/>
                  </a:cubicBezTo>
                  <a:cubicBezTo>
                    <a:pt x="171307" y="84090"/>
                    <a:pt x="160899" y="73683"/>
                    <a:pt x="160899" y="60664"/>
                  </a:cubicBezTo>
                  <a:cubicBezTo>
                    <a:pt x="160899" y="47645"/>
                    <a:pt x="170673" y="37237"/>
                    <a:pt x="183693" y="37237"/>
                  </a:cubicBezTo>
                  <a:close/>
                </a:path>
              </a:pathLst>
            </a:custGeom>
            <a:solidFill>
              <a:srgbClr val="5CA0D5"/>
            </a:solidFill>
            <a:ln w="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1" name="Полилиния: фигура 50">
              <a:extLst>
                <a:ext uri="{FF2B5EF4-FFF2-40B4-BE49-F238E27FC236}">
                  <a16:creationId xmlns:a16="http://schemas.microsoft.com/office/drawing/2014/main" xmlns="" id="{C0E3C9A3-9768-487A-862E-C36F1C443B91}"/>
                </a:ext>
              </a:extLst>
            </p:cNvPr>
            <p:cNvSpPr/>
            <p:nvPr/>
          </p:nvSpPr>
          <p:spPr>
            <a:xfrm>
              <a:off x="4689596" y="4502236"/>
              <a:ext cx="376791" cy="382700"/>
            </a:xfrm>
            <a:custGeom>
              <a:avLst/>
              <a:gdLst>
                <a:gd name="connsiteX0" fmla="*/ 259826 w 376791"/>
                <a:gd name="connsiteY0" fmla="*/ 0 h 382700"/>
                <a:gd name="connsiteX1" fmla="*/ 259826 w 376791"/>
                <a:gd name="connsiteY1" fmla="*/ 54055 h 382700"/>
                <a:gd name="connsiteX2" fmla="*/ 182979 w 376791"/>
                <a:gd name="connsiteY2" fmla="*/ 131536 h 382700"/>
                <a:gd name="connsiteX3" fmla="*/ 61217 w 376791"/>
                <a:gd name="connsiteY3" fmla="*/ 131536 h 382700"/>
                <a:gd name="connsiteX4" fmla="*/ 0 w 376791"/>
                <a:gd name="connsiteY4" fmla="*/ 194059 h 382700"/>
                <a:gd name="connsiteX5" fmla="*/ 0 w 376791"/>
                <a:gd name="connsiteY5" fmla="*/ 310636 h 382700"/>
                <a:gd name="connsiteX6" fmla="*/ 61217 w 376791"/>
                <a:gd name="connsiteY6" fmla="*/ 373159 h 382700"/>
                <a:gd name="connsiteX7" fmla="*/ 183651 w 376791"/>
                <a:gd name="connsiteY7" fmla="*/ 373159 h 382700"/>
                <a:gd name="connsiteX8" fmla="*/ 244868 w 376791"/>
                <a:gd name="connsiteY8" fmla="*/ 310636 h 382700"/>
                <a:gd name="connsiteX9" fmla="*/ 244868 w 376791"/>
                <a:gd name="connsiteY9" fmla="*/ 263744 h 382700"/>
                <a:gd name="connsiteX10" fmla="*/ 122395 w 376791"/>
                <a:gd name="connsiteY10" fmla="*/ 263744 h 382700"/>
                <a:gd name="connsiteX11" fmla="*/ 122395 w 376791"/>
                <a:gd name="connsiteY11" fmla="*/ 248113 h 382700"/>
                <a:gd name="connsiteX12" fmla="*/ 306046 w 376791"/>
                <a:gd name="connsiteY12" fmla="*/ 248113 h 382700"/>
                <a:gd name="connsiteX13" fmla="*/ 367263 w 376791"/>
                <a:gd name="connsiteY13" fmla="*/ 186263 h 382700"/>
                <a:gd name="connsiteX14" fmla="*/ 367263 w 376791"/>
                <a:gd name="connsiteY14" fmla="*/ 61890 h 382700"/>
                <a:gd name="connsiteX15" fmla="*/ 306046 w 376791"/>
                <a:gd name="connsiteY15" fmla="*/ 40 h 382700"/>
                <a:gd name="connsiteX16" fmla="*/ 259826 w 376791"/>
                <a:gd name="connsiteY16" fmla="*/ 0 h 382700"/>
                <a:gd name="connsiteX17" fmla="*/ 190774 w 376791"/>
                <a:gd name="connsiteY17" fmla="*/ 295006 h 382700"/>
                <a:gd name="connsiteX18" fmla="*/ 213567 w 376791"/>
                <a:gd name="connsiteY18" fmla="*/ 318432 h 382700"/>
                <a:gd name="connsiteX19" fmla="*/ 190774 w 376791"/>
                <a:gd name="connsiteY19" fmla="*/ 341858 h 382700"/>
                <a:gd name="connsiteX20" fmla="*/ 167981 w 376791"/>
                <a:gd name="connsiteY20" fmla="*/ 318432 h 382700"/>
                <a:gd name="connsiteX21" fmla="*/ 190774 w 376791"/>
                <a:gd name="connsiteY21" fmla="*/ 295006 h 38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76791" h="382700">
                  <a:moveTo>
                    <a:pt x="259826" y="0"/>
                  </a:moveTo>
                  <a:lnTo>
                    <a:pt x="259826" y="54055"/>
                  </a:lnTo>
                  <a:cubicBezTo>
                    <a:pt x="259826" y="96396"/>
                    <a:pt x="224014" y="131536"/>
                    <a:pt x="182979" y="131536"/>
                  </a:cubicBezTo>
                  <a:lnTo>
                    <a:pt x="61217" y="131536"/>
                  </a:lnTo>
                  <a:cubicBezTo>
                    <a:pt x="28017" y="131536"/>
                    <a:pt x="0" y="160185"/>
                    <a:pt x="0" y="194059"/>
                  </a:cubicBezTo>
                  <a:lnTo>
                    <a:pt x="0" y="310636"/>
                  </a:lnTo>
                  <a:cubicBezTo>
                    <a:pt x="0" y="343837"/>
                    <a:pt x="28650" y="363385"/>
                    <a:pt x="61217" y="373159"/>
                  </a:cubicBezTo>
                  <a:cubicBezTo>
                    <a:pt x="99641" y="384872"/>
                    <a:pt x="136759" y="386851"/>
                    <a:pt x="183651" y="373159"/>
                  </a:cubicBezTo>
                  <a:cubicBezTo>
                    <a:pt x="214240" y="364058"/>
                    <a:pt x="244868" y="346448"/>
                    <a:pt x="244868" y="310636"/>
                  </a:cubicBezTo>
                  <a:lnTo>
                    <a:pt x="244868" y="263744"/>
                  </a:lnTo>
                  <a:lnTo>
                    <a:pt x="122395" y="263744"/>
                  </a:lnTo>
                  <a:lnTo>
                    <a:pt x="122395" y="248113"/>
                  </a:lnTo>
                  <a:lnTo>
                    <a:pt x="306046" y="248113"/>
                  </a:lnTo>
                  <a:cubicBezTo>
                    <a:pt x="341225" y="248113"/>
                    <a:pt x="354877" y="223381"/>
                    <a:pt x="367263" y="186263"/>
                  </a:cubicBezTo>
                  <a:cubicBezTo>
                    <a:pt x="380282" y="147839"/>
                    <a:pt x="379649" y="111394"/>
                    <a:pt x="367263" y="61890"/>
                  </a:cubicBezTo>
                  <a:cubicBezTo>
                    <a:pt x="358795" y="26711"/>
                    <a:pt x="341858" y="40"/>
                    <a:pt x="306046" y="40"/>
                  </a:cubicBezTo>
                  <a:lnTo>
                    <a:pt x="259826" y="0"/>
                  </a:lnTo>
                  <a:close/>
                  <a:moveTo>
                    <a:pt x="190774" y="295006"/>
                  </a:moveTo>
                  <a:cubicBezTo>
                    <a:pt x="203160" y="295006"/>
                    <a:pt x="213567" y="305413"/>
                    <a:pt x="213567" y="318432"/>
                  </a:cubicBezTo>
                  <a:cubicBezTo>
                    <a:pt x="213567" y="331451"/>
                    <a:pt x="203160" y="341858"/>
                    <a:pt x="190774" y="341858"/>
                  </a:cubicBezTo>
                  <a:cubicBezTo>
                    <a:pt x="178388" y="341858"/>
                    <a:pt x="167981" y="331451"/>
                    <a:pt x="167981" y="318432"/>
                  </a:cubicBezTo>
                  <a:cubicBezTo>
                    <a:pt x="167981" y="305413"/>
                    <a:pt x="178428" y="295006"/>
                    <a:pt x="190774" y="295006"/>
                  </a:cubicBezTo>
                  <a:close/>
                </a:path>
              </a:pathLst>
            </a:custGeom>
            <a:solidFill>
              <a:srgbClr val="FFD43E"/>
            </a:solidFill>
            <a:ln w="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F9955D58-30D8-4932-A736-0B1605DA442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tretch>
            <a:fillRect/>
          </a:stretch>
        </p:blipFill>
        <p:spPr>
          <a:xfrm>
            <a:off x="2036525" y="5079991"/>
            <a:ext cx="1534006" cy="20064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7BF4BD7-2A32-419A-AC84-E0DA217FA17F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tretch>
            <a:fillRect/>
          </a:stretch>
        </p:blipFill>
        <p:spPr>
          <a:xfrm>
            <a:off x="2569172" y="2749717"/>
            <a:ext cx="1001359" cy="540818"/>
          </a:xfrm>
          <a:prstGeom prst="rect">
            <a:avLst/>
          </a:prstGeom>
        </p:spPr>
      </p:pic>
      <p:grpSp>
        <p:nvGrpSpPr>
          <p:cNvPr id="26" name="Рисунок 7">
            <a:extLst>
              <a:ext uri="{FF2B5EF4-FFF2-40B4-BE49-F238E27FC236}">
                <a16:creationId xmlns:a16="http://schemas.microsoft.com/office/drawing/2014/main" xmlns="" id="{F754A4B3-F06D-4F2A-B547-0103D2F67DC3}"/>
              </a:ext>
            </a:extLst>
          </p:cNvPr>
          <p:cNvGrpSpPr/>
          <p:nvPr/>
        </p:nvGrpSpPr>
        <p:grpSpPr>
          <a:xfrm>
            <a:off x="1599515" y="5588637"/>
            <a:ext cx="1137930" cy="364186"/>
            <a:chOff x="952499" y="5029199"/>
            <a:chExt cx="1447191" cy="835637"/>
          </a:xfrm>
        </p:grpSpPr>
        <p:sp>
          <p:nvSpPr>
            <p:cNvPr id="27" name="Полилиния: фигура 26">
              <a:extLst>
                <a:ext uri="{FF2B5EF4-FFF2-40B4-BE49-F238E27FC236}">
                  <a16:creationId xmlns:a16="http://schemas.microsoft.com/office/drawing/2014/main" xmlns="" id="{3B2FD2A8-44D2-4D61-859B-4AB56F44AD9A}"/>
                </a:ext>
              </a:extLst>
            </p:cNvPr>
            <p:cNvSpPr/>
            <p:nvPr/>
          </p:nvSpPr>
          <p:spPr>
            <a:xfrm>
              <a:off x="1618623" y="5100634"/>
              <a:ext cx="781067" cy="518462"/>
            </a:xfrm>
            <a:custGeom>
              <a:avLst/>
              <a:gdLst>
                <a:gd name="connsiteX0" fmla="*/ 125772 w 781067"/>
                <a:gd name="connsiteY0" fmla="*/ 187146 h 518462"/>
                <a:gd name="connsiteX1" fmla="*/ 104097 w 781067"/>
                <a:gd name="connsiteY1" fmla="*/ 226399 h 518462"/>
                <a:gd name="connsiteX2" fmla="*/ 79561 w 781067"/>
                <a:gd name="connsiteY2" fmla="*/ 240475 h 518462"/>
                <a:gd name="connsiteX3" fmla="*/ 60753 w 781067"/>
                <a:gd name="connsiteY3" fmla="*/ 276026 h 518462"/>
                <a:gd name="connsiteX4" fmla="*/ 43989 w 781067"/>
                <a:gd name="connsiteY4" fmla="*/ 338233 h 518462"/>
                <a:gd name="connsiteX5" fmla="*/ 43989 w 781067"/>
                <a:gd name="connsiteY5" fmla="*/ 478959 h 518462"/>
                <a:gd name="connsiteX6" fmla="*/ 21501 w 781067"/>
                <a:gd name="connsiteY6" fmla="*/ 518219 h 518462"/>
                <a:gd name="connsiteX7" fmla="*/ -171 w 781067"/>
                <a:gd name="connsiteY7" fmla="*/ 478959 h 518462"/>
                <a:gd name="connsiteX8" fmla="*/ -171 w 781067"/>
                <a:gd name="connsiteY8" fmla="*/ 187146 h 518462"/>
                <a:gd name="connsiteX9" fmla="*/ 21501 w 781067"/>
                <a:gd name="connsiteY9" fmla="*/ 148631 h 518462"/>
                <a:gd name="connsiteX10" fmla="*/ 43989 w 781067"/>
                <a:gd name="connsiteY10" fmla="*/ 187146 h 518462"/>
                <a:gd name="connsiteX11" fmla="*/ 43989 w 781067"/>
                <a:gd name="connsiteY11" fmla="*/ 192332 h 518462"/>
                <a:gd name="connsiteX12" fmla="*/ 52577 w 781067"/>
                <a:gd name="connsiteY12" fmla="*/ 177517 h 518462"/>
                <a:gd name="connsiteX13" fmla="*/ 104097 w 781067"/>
                <a:gd name="connsiteY13" fmla="*/ 148631 h 518462"/>
                <a:gd name="connsiteX14" fmla="*/ 125772 w 781067"/>
                <a:gd name="connsiteY14" fmla="*/ 187146 h 518462"/>
                <a:gd name="connsiteX15" fmla="*/ 113779 w 781067"/>
                <a:gd name="connsiteY15" fmla="*/ 333064 h 518462"/>
                <a:gd name="connsiteX16" fmla="*/ 213551 w 781067"/>
                <a:gd name="connsiteY16" fmla="*/ 147904 h 518462"/>
                <a:gd name="connsiteX17" fmla="*/ 312101 w 781067"/>
                <a:gd name="connsiteY17" fmla="*/ 319727 h 518462"/>
                <a:gd name="connsiteX18" fmla="*/ 312101 w 781067"/>
                <a:gd name="connsiteY18" fmla="*/ 323430 h 518462"/>
                <a:gd name="connsiteX19" fmla="*/ 311693 w 781067"/>
                <a:gd name="connsiteY19" fmla="*/ 330095 h 518462"/>
                <a:gd name="connsiteX20" fmla="*/ 290426 w 781067"/>
                <a:gd name="connsiteY20" fmla="*/ 359726 h 518462"/>
                <a:gd name="connsiteX21" fmla="*/ 160395 w 781067"/>
                <a:gd name="connsiteY21" fmla="*/ 359726 h 518462"/>
                <a:gd name="connsiteX22" fmla="*/ 174299 w 781067"/>
                <a:gd name="connsiteY22" fmla="*/ 408608 h 518462"/>
                <a:gd name="connsiteX23" fmla="*/ 213551 w 781067"/>
                <a:gd name="connsiteY23" fmla="*/ 441930 h 518462"/>
                <a:gd name="connsiteX24" fmla="*/ 256079 w 781067"/>
                <a:gd name="connsiteY24" fmla="*/ 423417 h 518462"/>
                <a:gd name="connsiteX25" fmla="*/ 286746 w 781067"/>
                <a:gd name="connsiteY25" fmla="*/ 421188 h 518462"/>
                <a:gd name="connsiteX26" fmla="*/ 286746 w 781067"/>
                <a:gd name="connsiteY26" fmla="*/ 469331 h 518462"/>
                <a:gd name="connsiteX27" fmla="*/ 213548 w 781067"/>
                <a:gd name="connsiteY27" fmla="*/ 518213 h 518462"/>
                <a:gd name="connsiteX28" fmla="*/ 113779 w 781067"/>
                <a:gd name="connsiteY28" fmla="*/ 333064 h 518462"/>
                <a:gd name="connsiteX29" fmla="*/ 158351 w 781067"/>
                <a:gd name="connsiteY29" fmla="*/ 296774 h 518462"/>
                <a:gd name="connsiteX30" fmla="*/ 274070 w 781067"/>
                <a:gd name="connsiteY30" fmla="*/ 296774 h 518462"/>
                <a:gd name="connsiteX31" fmla="*/ 213551 w 781067"/>
                <a:gd name="connsiteY31" fmla="*/ 218267 h 518462"/>
                <a:gd name="connsiteX32" fmla="*/ 158351 w 781067"/>
                <a:gd name="connsiteY32" fmla="*/ 296774 h 518462"/>
                <a:gd name="connsiteX33" fmla="*/ 520416 w 781067"/>
                <a:gd name="connsiteY33" fmla="*/ 478237 h 518462"/>
                <a:gd name="connsiteX34" fmla="*/ 498333 w 781067"/>
                <a:gd name="connsiteY34" fmla="*/ 518236 h 518462"/>
                <a:gd name="connsiteX35" fmla="*/ 476661 w 781067"/>
                <a:gd name="connsiteY35" fmla="*/ 486387 h 518462"/>
                <a:gd name="connsiteX36" fmla="*/ 421049 w 781067"/>
                <a:gd name="connsiteY36" fmla="*/ 518236 h 518462"/>
                <a:gd name="connsiteX37" fmla="*/ 321686 w 781067"/>
                <a:gd name="connsiteY37" fmla="*/ 333815 h 518462"/>
                <a:gd name="connsiteX38" fmla="*/ 421049 w 781067"/>
                <a:gd name="connsiteY38" fmla="*/ 147909 h 518462"/>
                <a:gd name="connsiteX39" fmla="*/ 475841 w 781067"/>
                <a:gd name="connsiteY39" fmla="*/ 179013 h 518462"/>
                <a:gd name="connsiteX40" fmla="*/ 475841 w 781067"/>
                <a:gd name="connsiteY40" fmla="*/ 39777 h 518462"/>
                <a:gd name="connsiteX41" fmla="*/ 498330 w 781067"/>
                <a:gd name="connsiteY41" fmla="*/ -221 h 518462"/>
                <a:gd name="connsiteX42" fmla="*/ 520413 w 781067"/>
                <a:gd name="connsiteY42" fmla="*/ 39777 h 518462"/>
                <a:gd name="connsiteX43" fmla="*/ 520413 w 781067"/>
                <a:gd name="connsiteY43" fmla="*/ 478237 h 518462"/>
                <a:gd name="connsiteX44" fmla="*/ 421053 w 781067"/>
                <a:gd name="connsiteY44" fmla="*/ 228640 h 518462"/>
                <a:gd name="connsiteX45" fmla="*/ 382620 w 781067"/>
                <a:gd name="connsiteY45" fmla="*/ 259004 h 518462"/>
                <a:gd name="connsiteX46" fmla="*/ 366261 w 781067"/>
                <a:gd name="connsiteY46" fmla="*/ 333809 h 518462"/>
                <a:gd name="connsiteX47" fmla="*/ 382620 w 781067"/>
                <a:gd name="connsiteY47" fmla="*/ 407129 h 518462"/>
                <a:gd name="connsiteX48" fmla="*/ 421053 w 781067"/>
                <a:gd name="connsiteY48" fmla="*/ 437499 h 518462"/>
                <a:gd name="connsiteX49" fmla="*/ 459489 w 781067"/>
                <a:gd name="connsiteY49" fmla="*/ 407129 h 518462"/>
                <a:gd name="connsiteX50" fmla="*/ 475845 w 781067"/>
                <a:gd name="connsiteY50" fmla="*/ 333809 h 518462"/>
                <a:gd name="connsiteX51" fmla="*/ 459489 w 781067"/>
                <a:gd name="connsiteY51" fmla="*/ 259004 h 518462"/>
                <a:gd name="connsiteX52" fmla="*/ 421053 w 781067"/>
                <a:gd name="connsiteY52" fmla="*/ 228640 h 518462"/>
                <a:gd name="connsiteX53" fmla="*/ 598225 w 781067"/>
                <a:gd name="connsiteY53" fmla="*/ 55326 h 518462"/>
                <a:gd name="connsiteX54" fmla="*/ 576142 w 781067"/>
                <a:gd name="connsiteY54" fmla="*/ 96059 h 518462"/>
                <a:gd name="connsiteX55" fmla="*/ 554061 w 781067"/>
                <a:gd name="connsiteY55" fmla="*/ 55326 h 518462"/>
                <a:gd name="connsiteX56" fmla="*/ 554061 w 781067"/>
                <a:gd name="connsiteY56" fmla="*/ 39772 h 518462"/>
                <a:gd name="connsiteX57" fmla="*/ 575961 w 781067"/>
                <a:gd name="connsiteY57" fmla="*/ -227 h 518462"/>
                <a:gd name="connsiteX58" fmla="*/ 576142 w 781067"/>
                <a:gd name="connsiteY58" fmla="*/ -227 h 518462"/>
                <a:gd name="connsiteX59" fmla="*/ 598225 w 781067"/>
                <a:gd name="connsiteY59" fmla="*/ 39772 h 518462"/>
                <a:gd name="connsiteX60" fmla="*/ 598225 w 781067"/>
                <a:gd name="connsiteY60" fmla="*/ 189381 h 518462"/>
                <a:gd name="connsiteX61" fmla="*/ 598225 w 781067"/>
                <a:gd name="connsiteY61" fmla="*/ 478231 h 518462"/>
                <a:gd name="connsiteX62" fmla="*/ 576142 w 781067"/>
                <a:gd name="connsiteY62" fmla="*/ 518230 h 518462"/>
                <a:gd name="connsiteX63" fmla="*/ 554061 w 781067"/>
                <a:gd name="connsiteY63" fmla="*/ 478559 h 518462"/>
                <a:gd name="connsiteX64" fmla="*/ 554061 w 781067"/>
                <a:gd name="connsiteY64" fmla="*/ 478231 h 518462"/>
                <a:gd name="connsiteX65" fmla="*/ 554061 w 781067"/>
                <a:gd name="connsiteY65" fmla="*/ 189381 h 518462"/>
                <a:gd name="connsiteX66" fmla="*/ 576142 w 781067"/>
                <a:gd name="connsiteY66" fmla="*/ 148643 h 518462"/>
                <a:gd name="connsiteX67" fmla="*/ 598225 w 781067"/>
                <a:gd name="connsiteY67" fmla="*/ 189381 h 518462"/>
                <a:gd name="connsiteX68" fmla="*/ 626323 w 781067"/>
                <a:gd name="connsiteY68" fmla="*/ 412270 h 518462"/>
                <a:gd name="connsiteX69" fmla="*/ 656991 w 781067"/>
                <a:gd name="connsiteY69" fmla="*/ 406350 h 518462"/>
                <a:gd name="connsiteX70" fmla="*/ 701971 w 781067"/>
                <a:gd name="connsiteY70" fmla="*/ 438938 h 518462"/>
                <a:gd name="connsiteX71" fmla="*/ 729778 w 781067"/>
                <a:gd name="connsiteY71" fmla="*/ 424867 h 518462"/>
                <a:gd name="connsiteX72" fmla="*/ 737135 w 781067"/>
                <a:gd name="connsiteY72" fmla="*/ 402647 h 518462"/>
                <a:gd name="connsiteX73" fmla="*/ 735911 w 781067"/>
                <a:gd name="connsiteY73" fmla="*/ 395237 h 518462"/>
                <a:gd name="connsiteX74" fmla="*/ 730591 w 781067"/>
                <a:gd name="connsiteY74" fmla="*/ 386359 h 518462"/>
                <a:gd name="connsiteX75" fmla="*/ 697879 w 781067"/>
                <a:gd name="connsiteY75" fmla="*/ 365618 h 518462"/>
                <a:gd name="connsiteX76" fmla="*/ 697471 w 781067"/>
                <a:gd name="connsiteY76" fmla="*/ 365618 h 518462"/>
                <a:gd name="connsiteX77" fmla="*/ 661896 w 781067"/>
                <a:gd name="connsiteY77" fmla="*/ 346355 h 518462"/>
                <a:gd name="connsiteX78" fmla="*/ 633680 w 781067"/>
                <a:gd name="connsiteY78" fmla="*/ 303405 h 518462"/>
                <a:gd name="connsiteX79" fmla="*/ 626731 w 781067"/>
                <a:gd name="connsiteY79" fmla="*/ 256746 h 518462"/>
                <a:gd name="connsiteX80" fmla="*/ 650856 w 781067"/>
                <a:gd name="connsiteY80" fmla="*/ 175270 h 518462"/>
                <a:gd name="connsiteX81" fmla="*/ 701154 w 781067"/>
                <a:gd name="connsiteY81" fmla="*/ 147869 h 518462"/>
                <a:gd name="connsiteX82" fmla="*/ 762490 w 781067"/>
                <a:gd name="connsiteY82" fmla="*/ 188601 h 518462"/>
                <a:gd name="connsiteX83" fmla="*/ 769031 w 781067"/>
                <a:gd name="connsiteY83" fmla="*/ 243404 h 518462"/>
                <a:gd name="connsiteX84" fmla="*/ 738774 w 781067"/>
                <a:gd name="connsiteY84" fmla="*/ 253777 h 518462"/>
                <a:gd name="connsiteX85" fmla="*/ 701154 w 781067"/>
                <a:gd name="connsiteY85" fmla="*/ 226371 h 518462"/>
                <a:gd name="connsiteX86" fmla="*/ 676619 w 781067"/>
                <a:gd name="connsiteY86" fmla="*/ 239701 h 518462"/>
                <a:gd name="connsiteX87" fmla="*/ 670078 w 781067"/>
                <a:gd name="connsiteY87" fmla="*/ 256741 h 518462"/>
                <a:gd name="connsiteX88" fmla="*/ 670895 w 781067"/>
                <a:gd name="connsiteY88" fmla="*/ 262661 h 518462"/>
                <a:gd name="connsiteX89" fmla="*/ 675394 w 781067"/>
                <a:gd name="connsiteY89" fmla="*/ 270066 h 518462"/>
                <a:gd name="connsiteX90" fmla="*/ 705246 w 781067"/>
                <a:gd name="connsiteY90" fmla="*/ 287844 h 518462"/>
                <a:gd name="connsiteX91" fmla="*/ 705654 w 781067"/>
                <a:gd name="connsiteY91" fmla="*/ 288589 h 518462"/>
                <a:gd name="connsiteX92" fmla="*/ 706065 w 781067"/>
                <a:gd name="connsiteY92" fmla="*/ 288589 h 518462"/>
                <a:gd name="connsiteX93" fmla="*/ 744093 w 781067"/>
                <a:gd name="connsiteY93" fmla="*/ 310064 h 518462"/>
                <a:gd name="connsiteX94" fmla="*/ 773128 w 781067"/>
                <a:gd name="connsiteY94" fmla="*/ 353760 h 518462"/>
                <a:gd name="connsiteX95" fmla="*/ 780896 w 781067"/>
                <a:gd name="connsiteY95" fmla="*/ 402642 h 518462"/>
                <a:gd name="connsiteX96" fmla="*/ 755133 w 781067"/>
                <a:gd name="connsiteY96" fmla="*/ 488553 h 518462"/>
                <a:gd name="connsiteX97" fmla="*/ 701974 w 781067"/>
                <a:gd name="connsiteY97" fmla="*/ 518184 h 518462"/>
                <a:gd name="connsiteX98" fmla="*/ 629190 w 781067"/>
                <a:gd name="connsiteY98" fmla="*/ 467084 h 518462"/>
                <a:gd name="connsiteX99" fmla="*/ 626323 w 781067"/>
                <a:gd name="connsiteY99" fmla="*/ 412270 h 518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781067" h="518462">
                  <a:moveTo>
                    <a:pt x="125772" y="187146"/>
                  </a:moveTo>
                  <a:cubicBezTo>
                    <a:pt x="125772" y="207887"/>
                    <a:pt x="116364" y="226399"/>
                    <a:pt x="104097" y="226399"/>
                  </a:cubicBezTo>
                  <a:cubicBezTo>
                    <a:pt x="94689" y="226399"/>
                    <a:pt x="86513" y="230847"/>
                    <a:pt x="79561" y="240475"/>
                  </a:cubicBezTo>
                  <a:cubicBezTo>
                    <a:pt x="71793" y="249370"/>
                    <a:pt x="65658" y="261956"/>
                    <a:pt x="60753" y="276026"/>
                  </a:cubicBezTo>
                  <a:cubicBezTo>
                    <a:pt x="50937" y="299731"/>
                    <a:pt x="46036" y="327871"/>
                    <a:pt x="43989" y="338233"/>
                  </a:cubicBezTo>
                  <a:lnTo>
                    <a:pt x="43989" y="478959"/>
                  </a:lnTo>
                  <a:cubicBezTo>
                    <a:pt x="43989" y="500440"/>
                    <a:pt x="33768" y="518219"/>
                    <a:pt x="21501" y="518219"/>
                  </a:cubicBezTo>
                  <a:cubicBezTo>
                    <a:pt x="9641" y="518219"/>
                    <a:pt x="-171" y="500440"/>
                    <a:pt x="-171" y="478959"/>
                  </a:cubicBezTo>
                  <a:lnTo>
                    <a:pt x="-171" y="187146"/>
                  </a:lnTo>
                  <a:cubicBezTo>
                    <a:pt x="-171" y="165665"/>
                    <a:pt x="9641" y="148631"/>
                    <a:pt x="21501" y="148631"/>
                  </a:cubicBezTo>
                  <a:cubicBezTo>
                    <a:pt x="33768" y="148631"/>
                    <a:pt x="43989" y="165671"/>
                    <a:pt x="43989" y="187146"/>
                  </a:cubicBezTo>
                  <a:lnTo>
                    <a:pt x="43989" y="192332"/>
                  </a:lnTo>
                  <a:cubicBezTo>
                    <a:pt x="46441" y="187146"/>
                    <a:pt x="49713" y="181225"/>
                    <a:pt x="52577" y="177517"/>
                  </a:cubicBezTo>
                  <a:cubicBezTo>
                    <a:pt x="66072" y="161229"/>
                    <a:pt x="83653" y="147892"/>
                    <a:pt x="104097" y="148631"/>
                  </a:cubicBezTo>
                  <a:cubicBezTo>
                    <a:pt x="116364" y="148631"/>
                    <a:pt x="125772" y="165671"/>
                    <a:pt x="125772" y="187146"/>
                  </a:cubicBezTo>
                  <a:close/>
                  <a:moveTo>
                    <a:pt x="113779" y="333064"/>
                  </a:moveTo>
                  <a:cubicBezTo>
                    <a:pt x="114191" y="232337"/>
                    <a:pt x="157534" y="147904"/>
                    <a:pt x="213551" y="147904"/>
                  </a:cubicBezTo>
                  <a:cubicBezTo>
                    <a:pt x="266710" y="147904"/>
                    <a:pt x="308826" y="219745"/>
                    <a:pt x="312101" y="319727"/>
                  </a:cubicBezTo>
                  <a:lnTo>
                    <a:pt x="312101" y="323430"/>
                  </a:lnTo>
                  <a:cubicBezTo>
                    <a:pt x="312101" y="324914"/>
                    <a:pt x="312101" y="328611"/>
                    <a:pt x="311693" y="330095"/>
                  </a:cubicBezTo>
                  <a:cubicBezTo>
                    <a:pt x="310462" y="347874"/>
                    <a:pt x="301878" y="359726"/>
                    <a:pt x="290426" y="359726"/>
                  </a:cubicBezTo>
                  <a:lnTo>
                    <a:pt x="160395" y="359726"/>
                  </a:lnTo>
                  <a:cubicBezTo>
                    <a:pt x="162439" y="376765"/>
                    <a:pt x="166935" y="396016"/>
                    <a:pt x="174299" y="408608"/>
                  </a:cubicBezTo>
                  <a:cubicBezTo>
                    <a:pt x="182886" y="426386"/>
                    <a:pt x="199242" y="439706"/>
                    <a:pt x="213551" y="441930"/>
                  </a:cubicBezTo>
                  <a:cubicBezTo>
                    <a:pt x="228271" y="444147"/>
                    <a:pt x="245855" y="437488"/>
                    <a:pt x="256079" y="423417"/>
                  </a:cubicBezTo>
                  <a:cubicBezTo>
                    <a:pt x="264663" y="407118"/>
                    <a:pt x="281430" y="409347"/>
                    <a:pt x="286746" y="421188"/>
                  </a:cubicBezTo>
                  <a:cubicBezTo>
                    <a:pt x="292062" y="431567"/>
                    <a:pt x="296150" y="453788"/>
                    <a:pt x="286746" y="469331"/>
                  </a:cubicBezTo>
                  <a:cubicBezTo>
                    <a:pt x="266707" y="502652"/>
                    <a:pt x="242583" y="518213"/>
                    <a:pt x="213548" y="518213"/>
                  </a:cubicBezTo>
                  <a:cubicBezTo>
                    <a:pt x="157534" y="517485"/>
                    <a:pt x="114191" y="433791"/>
                    <a:pt x="113779" y="333064"/>
                  </a:cubicBezTo>
                  <a:close/>
                  <a:moveTo>
                    <a:pt x="158351" y="296774"/>
                  </a:moveTo>
                  <a:lnTo>
                    <a:pt x="274070" y="296774"/>
                  </a:lnTo>
                  <a:cubicBezTo>
                    <a:pt x="269982" y="267149"/>
                    <a:pt x="249127" y="223453"/>
                    <a:pt x="213551" y="218267"/>
                  </a:cubicBezTo>
                  <a:cubicBezTo>
                    <a:pt x="178798" y="221224"/>
                    <a:pt x="161623" y="266409"/>
                    <a:pt x="158351" y="296774"/>
                  </a:cubicBezTo>
                  <a:close/>
                  <a:moveTo>
                    <a:pt x="520416" y="478237"/>
                  </a:moveTo>
                  <a:cubicBezTo>
                    <a:pt x="520416" y="499718"/>
                    <a:pt x="510601" y="518236"/>
                    <a:pt x="498333" y="518236"/>
                  </a:cubicBezTo>
                  <a:cubicBezTo>
                    <a:pt x="487293" y="518236"/>
                    <a:pt x="478708" y="504165"/>
                    <a:pt x="476661" y="486387"/>
                  </a:cubicBezTo>
                  <a:cubicBezTo>
                    <a:pt x="461125" y="505638"/>
                    <a:pt x="441497" y="518236"/>
                    <a:pt x="421049" y="518236"/>
                  </a:cubicBezTo>
                  <a:cubicBezTo>
                    <a:pt x="365849" y="518236"/>
                    <a:pt x="321686" y="433803"/>
                    <a:pt x="321686" y="333815"/>
                  </a:cubicBezTo>
                  <a:cubicBezTo>
                    <a:pt x="321686" y="232343"/>
                    <a:pt x="365849" y="147909"/>
                    <a:pt x="421049" y="147909"/>
                  </a:cubicBezTo>
                  <a:cubicBezTo>
                    <a:pt x="441088" y="147909"/>
                    <a:pt x="460713" y="159756"/>
                    <a:pt x="475841" y="179013"/>
                  </a:cubicBezTo>
                  <a:lnTo>
                    <a:pt x="475841" y="39777"/>
                  </a:lnTo>
                  <a:cubicBezTo>
                    <a:pt x="475841" y="18297"/>
                    <a:pt x="485657" y="-221"/>
                    <a:pt x="498330" y="-221"/>
                  </a:cubicBezTo>
                  <a:cubicBezTo>
                    <a:pt x="510597" y="-221"/>
                    <a:pt x="520413" y="18297"/>
                    <a:pt x="520413" y="39777"/>
                  </a:cubicBezTo>
                  <a:lnTo>
                    <a:pt x="520413" y="478237"/>
                  </a:lnTo>
                  <a:close/>
                  <a:moveTo>
                    <a:pt x="421053" y="228640"/>
                  </a:moveTo>
                  <a:cubicBezTo>
                    <a:pt x="406332" y="228640"/>
                    <a:pt x="392837" y="239747"/>
                    <a:pt x="382620" y="259004"/>
                  </a:cubicBezTo>
                  <a:cubicBezTo>
                    <a:pt x="372396" y="277522"/>
                    <a:pt x="366261" y="304178"/>
                    <a:pt x="366261" y="333809"/>
                  </a:cubicBezTo>
                  <a:cubicBezTo>
                    <a:pt x="366261" y="361950"/>
                    <a:pt x="372393" y="388611"/>
                    <a:pt x="382620" y="407129"/>
                  </a:cubicBezTo>
                  <a:cubicBezTo>
                    <a:pt x="392837" y="426392"/>
                    <a:pt x="406332" y="437499"/>
                    <a:pt x="421053" y="437499"/>
                  </a:cubicBezTo>
                  <a:cubicBezTo>
                    <a:pt x="436181" y="437499"/>
                    <a:pt x="449268" y="426392"/>
                    <a:pt x="459489" y="407129"/>
                  </a:cubicBezTo>
                  <a:cubicBezTo>
                    <a:pt x="469709" y="388617"/>
                    <a:pt x="475845" y="361950"/>
                    <a:pt x="475845" y="333809"/>
                  </a:cubicBezTo>
                  <a:cubicBezTo>
                    <a:pt x="475845" y="304178"/>
                    <a:pt x="469712" y="277522"/>
                    <a:pt x="459489" y="259004"/>
                  </a:cubicBezTo>
                  <a:cubicBezTo>
                    <a:pt x="449268" y="239747"/>
                    <a:pt x="436181" y="228640"/>
                    <a:pt x="421053" y="228640"/>
                  </a:cubicBezTo>
                  <a:close/>
                  <a:moveTo>
                    <a:pt x="598225" y="55326"/>
                  </a:moveTo>
                  <a:cubicBezTo>
                    <a:pt x="598225" y="77547"/>
                    <a:pt x="588821" y="96059"/>
                    <a:pt x="576142" y="96059"/>
                  </a:cubicBezTo>
                  <a:cubicBezTo>
                    <a:pt x="563874" y="96059"/>
                    <a:pt x="554061" y="77547"/>
                    <a:pt x="554061" y="55326"/>
                  </a:cubicBezTo>
                  <a:lnTo>
                    <a:pt x="554061" y="39772"/>
                  </a:lnTo>
                  <a:cubicBezTo>
                    <a:pt x="554011" y="17773"/>
                    <a:pt x="563815" y="-135"/>
                    <a:pt x="575961" y="-227"/>
                  </a:cubicBezTo>
                  <a:cubicBezTo>
                    <a:pt x="576021" y="-227"/>
                    <a:pt x="576081" y="-227"/>
                    <a:pt x="576142" y="-227"/>
                  </a:cubicBezTo>
                  <a:cubicBezTo>
                    <a:pt x="588821" y="-227"/>
                    <a:pt x="598225" y="17552"/>
                    <a:pt x="598225" y="39772"/>
                  </a:cubicBezTo>
                  <a:close/>
                  <a:moveTo>
                    <a:pt x="598225" y="189381"/>
                  </a:moveTo>
                  <a:lnTo>
                    <a:pt x="598225" y="478231"/>
                  </a:lnTo>
                  <a:cubicBezTo>
                    <a:pt x="598225" y="500452"/>
                    <a:pt x="588821" y="518230"/>
                    <a:pt x="576142" y="518230"/>
                  </a:cubicBezTo>
                  <a:cubicBezTo>
                    <a:pt x="563996" y="518319"/>
                    <a:pt x="554110" y="500557"/>
                    <a:pt x="554061" y="478559"/>
                  </a:cubicBezTo>
                  <a:cubicBezTo>
                    <a:pt x="554061" y="478450"/>
                    <a:pt x="554061" y="478340"/>
                    <a:pt x="554061" y="478231"/>
                  </a:cubicBezTo>
                  <a:lnTo>
                    <a:pt x="554061" y="189381"/>
                  </a:lnTo>
                  <a:cubicBezTo>
                    <a:pt x="554061" y="165682"/>
                    <a:pt x="563874" y="148643"/>
                    <a:pt x="576142" y="148643"/>
                  </a:cubicBezTo>
                  <a:cubicBezTo>
                    <a:pt x="588824" y="148643"/>
                    <a:pt x="598225" y="165682"/>
                    <a:pt x="598225" y="189381"/>
                  </a:cubicBezTo>
                  <a:close/>
                  <a:moveTo>
                    <a:pt x="626323" y="412270"/>
                  </a:moveTo>
                  <a:cubicBezTo>
                    <a:pt x="633683" y="394503"/>
                    <a:pt x="647998" y="392280"/>
                    <a:pt x="656991" y="406350"/>
                  </a:cubicBezTo>
                  <a:cubicBezTo>
                    <a:pt x="667623" y="422649"/>
                    <a:pt x="686026" y="439671"/>
                    <a:pt x="701971" y="438938"/>
                  </a:cubicBezTo>
                  <a:cubicBezTo>
                    <a:pt x="713011" y="438938"/>
                    <a:pt x="723234" y="432278"/>
                    <a:pt x="729778" y="424867"/>
                  </a:cubicBezTo>
                  <a:cubicBezTo>
                    <a:pt x="735502" y="415978"/>
                    <a:pt x="737135" y="408579"/>
                    <a:pt x="737135" y="402647"/>
                  </a:cubicBezTo>
                  <a:cubicBezTo>
                    <a:pt x="737135" y="398945"/>
                    <a:pt x="736727" y="397466"/>
                    <a:pt x="735911" y="395237"/>
                  </a:cubicBezTo>
                  <a:cubicBezTo>
                    <a:pt x="735499" y="393019"/>
                    <a:pt x="733866" y="390056"/>
                    <a:pt x="730591" y="386359"/>
                  </a:cubicBezTo>
                  <a:cubicBezTo>
                    <a:pt x="724867" y="378948"/>
                    <a:pt x="712600" y="370799"/>
                    <a:pt x="697879" y="365618"/>
                  </a:cubicBezTo>
                  <a:lnTo>
                    <a:pt x="697471" y="365618"/>
                  </a:lnTo>
                  <a:cubicBezTo>
                    <a:pt x="684792" y="361176"/>
                    <a:pt x="672524" y="355250"/>
                    <a:pt x="661896" y="346355"/>
                  </a:cubicBezTo>
                  <a:cubicBezTo>
                    <a:pt x="650856" y="336732"/>
                    <a:pt x="641040" y="323401"/>
                    <a:pt x="633680" y="303405"/>
                  </a:cubicBezTo>
                  <a:cubicBezTo>
                    <a:pt x="629184" y="290074"/>
                    <a:pt x="626731" y="273780"/>
                    <a:pt x="626731" y="256746"/>
                  </a:cubicBezTo>
                  <a:cubicBezTo>
                    <a:pt x="626731" y="222674"/>
                    <a:pt x="637363" y="193788"/>
                    <a:pt x="650856" y="175270"/>
                  </a:cubicBezTo>
                  <a:cubicBezTo>
                    <a:pt x="665168" y="157498"/>
                    <a:pt x="682343" y="147869"/>
                    <a:pt x="701154" y="147869"/>
                  </a:cubicBezTo>
                  <a:cubicBezTo>
                    <a:pt x="729367" y="147869"/>
                    <a:pt x="749403" y="172313"/>
                    <a:pt x="762490" y="188601"/>
                  </a:cubicBezTo>
                  <a:cubicBezTo>
                    <a:pt x="772306" y="200454"/>
                    <a:pt x="775166" y="224898"/>
                    <a:pt x="769031" y="243404"/>
                  </a:cubicBezTo>
                  <a:cubicBezTo>
                    <a:pt x="762490" y="261182"/>
                    <a:pt x="748995" y="266369"/>
                    <a:pt x="738774" y="253777"/>
                  </a:cubicBezTo>
                  <a:cubicBezTo>
                    <a:pt x="725690" y="238229"/>
                    <a:pt x="714239" y="226371"/>
                    <a:pt x="701154" y="226371"/>
                  </a:cubicBezTo>
                  <a:cubicBezTo>
                    <a:pt x="690931" y="226371"/>
                    <a:pt x="681935" y="232297"/>
                    <a:pt x="676619" y="239701"/>
                  </a:cubicBezTo>
                  <a:cubicBezTo>
                    <a:pt x="671303" y="246373"/>
                    <a:pt x="670078" y="253038"/>
                    <a:pt x="670078" y="256741"/>
                  </a:cubicBezTo>
                  <a:cubicBezTo>
                    <a:pt x="670078" y="259698"/>
                    <a:pt x="670078" y="260443"/>
                    <a:pt x="670895" y="262661"/>
                  </a:cubicBezTo>
                  <a:cubicBezTo>
                    <a:pt x="671306" y="264140"/>
                    <a:pt x="672531" y="267103"/>
                    <a:pt x="675394" y="270066"/>
                  </a:cubicBezTo>
                  <a:cubicBezTo>
                    <a:pt x="680713" y="276731"/>
                    <a:pt x="691342" y="283397"/>
                    <a:pt x="705246" y="287844"/>
                  </a:cubicBezTo>
                  <a:lnTo>
                    <a:pt x="705654" y="288589"/>
                  </a:lnTo>
                  <a:lnTo>
                    <a:pt x="706065" y="288589"/>
                  </a:lnTo>
                  <a:cubicBezTo>
                    <a:pt x="719561" y="293025"/>
                    <a:pt x="732237" y="299696"/>
                    <a:pt x="744093" y="310064"/>
                  </a:cubicBezTo>
                  <a:cubicBezTo>
                    <a:pt x="755133" y="318954"/>
                    <a:pt x="766176" y="333024"/>
                    <a:pt x="773128" y="353760"/>
                  </a:cubicBezTo>
                  <a:cubicBezTo>
                    <a:pt x="778036" y="368569"/>
                    <a:pt x="780896" y="385608"/>
                    <a:pt x="780896" y="402642"/>
                  </a:cubicBezTo>
                  <a:cubicBezTo>
                    <a:pt x="780896" y="438932"/>
                    <a:pt x="769856" y="469302"/>
                    <a:pt x="755133" y="488553"/>
                  </a:cubicBezTo>
                  <a:cubicBezTo>
                    <a:pt x="740413" y="507065"/>
                    <a:pt x="722010" y="518184"/>
                    <a:pt x="701974" y="518184"/>
                  </a:cubicBezTo>
                  <a:cubicBezTo>
                    <a:pt x="670082" y="517445"/>
                    <a:pt x="645546" y="490783"/>
                    <a:pt x="629190" y="467084"/>
                  </a:cubicBezTo>
                  <a:cubicBezTo>
                    <a:pt x="620191" y="453753"/>
                    <a:pt x="618966" y="428564"/>
                    <a:pt x="626323" y="412270"/>
                  </a:cubicBezTo>
                  <a:close/>
                </a:path>
              </a:pathLst>
            </a:custGeom>
            <a:solidFill>
              <a:srgbClr val="636466"/>
            </a:solidFill>
            <a:ln w="3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" name="Полилиния: фигура 27">
              <a:extLst>
                <a:ext uri="{FF2B5EF4-FFF2-40B4-BE49-F238E27FC236}">
                  <a16:creationId xmlns:a16="http://schemas.microsoft.com/office/drawing/2014/main" xmlns="" id="{B9920492-EA70-46FB-B0C3-2694362228A7}"/>
                </a:ext>
              </a:extLst>
            </p:cNvPr>
            <p:cNvSpPr/>
            <p:nvPr/>
          </p:nvSpPr>
          <p:spPr>
            <a:xfrm>
              <a:off x="952506" y="5436062"/>
              <a:ext cx="538272" cy="428774"/>
            </a:xfrm>
            <a:custGeom>
              <a:avLst/>
              <a:gdLst>
                <a:gd name="connsiteX0" fmla="*/ 517011 w 538272"/>
                <a:gd name="connsiteY0" fmla="*/ 237261 h 428774"/>
                <a:gd name="connsiteX1" fmla="*/ 307798 w 538272"/>
                <a:gd name="connsiteY1" fmla="*/ 405113 h 428774"/>
                <a:gd name="connsiteX2" fmla="*/ 233492 w 538272"/>
                <a:gd name="connsiteY2" fmla="*/ 413073 h 428774"/>
                <a:gd name="connsiteX3" fmla="*/ 21583 w 538272"/>
                <a:gd name="connsiteY3" fmla="*/ 250850 h 428774"/>
                <a:gd name="connsiteX4" fmla="*/ -171 w 538272"/>
                <a:gd name="connsiteY4" fmla="*/ 218250 h 428774"/>
                <a:gd name="connsiteX5" fmla="*/ -171 w 538272"/>
                <a:gd name="connsiteY5" fmla="*/ 119701 h 428774"/>
                <a:gd name="connsiteX6" fmla="*/ 239273 w 538272"/>
                <a:gd name="connsiteY6" fmla="*/ 16785 h 428774"/>
                <a:gd name="connsiteX7" fmla="*/ 312424 w 538272"/>
                <a:gd name="connsiteY7" fmla="*/ 13168 h 428774"/>
                <a:gd name="connsiteX8" fmla="*/ 538101 w 538272"/>
                <a:gd name="connsiteY8" fmla="*/ 105877 h 428774"/>
                <a:gd name="connsiteX9" fmla="*/ 538088 w 538272"/>
                <a:gd name="connsiteY9" fmla="*/ 203028 h 428774"/>
                <a:gd name="connsiteX10" fmla="*/ 517011 w 538272"/>
                <a:gd name="connsiteY10" fmla="*/ 237261 h 42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8272" h="428774">
                  <a:moveTo>
                    <a:pt x="517011" y="237261"/>
                  </a:moveTo>
                  <a:cubicBezTo>
                    <a:pt x="488286" y="264381"/>
                    <a:pt x="339478" y="375201"/>
                    <a:pt x="307798" y="405113"/>
                  </a:cubicBezTo>
                  <a:cubicBezTo>
                    <a:pt x="276118" y="435036"/>
                    <a:pt x="258518" y="434743"/>
                    <a:pt x="233492" y="413073"/>
                  </a:cubicBezTo>
                  <a:cubicBezTo>
                    <a:pt x="208466" y="391403"/>
                    <a:pt x="50108" y="275546"/>
                    <a:pt x="21583" y="250850"/>
                  </a:cubicBezTo>
                  <a:cubicBezTo>
                    <a:pt x="7325" y="238504"/>
                    <a:pt x="-171" y="228091"/>
                    <a:pt x="-171" y="218250"/>
                  </a:cubicBezTo>
                  <a:lnTo>
                    <a:pt x="-171" y="119701"/>
                  </a:lnTo>
                  <a:cubicBezTo>
                    <a:pt x="-171" y="119701"/>
                    <a:pt x="205989" y="38408"/>
                    <a:pt x="239273" y="16785"/>
                  </a:cubicBezTo>
                  <a:cubicBezTo>
                    <a:pt x="272555" y="-4845"/>
                    <a:pt x="284101" y="-5625"/>
                    <a:pt x="312424" y="13168"/>
                  </a:cubicBezTo>
                  <a:cubicBezTo>
                    <a:pt x="340750" y="31961"/>
                    <a:pt x="510107" y="87308"/>
                    <a:pt x="538101" y="105877"/>
                  </a:cubicBezTo>
                  <a:lnTo>
                    <a:pt x="538088" y="203028"/>
                  </a:lnTo>
                  <a:cubicBezTo>
                    <a:pt x="538092" y="212771"/>
                    <a:pt x="531633" y="223460"/>
                    <a:pt x="517011" y="237261"/>
                  </a:cubicBezTo>
                  <a:close/>
                </a:path>
              </a:pathLst>
            </a:custGeom>
            <a:solidFill>
              <a:srgbClr val="A41E11"/>
            </a:solidFill>
            <a:ln w="3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9" name="Полилиния: фигура 28">
              <a:extLst>
                <a:ext uri="{FF2B5EF4-FFF2-40B4-BE49-F238E27FC236}">
                  <a16:creationId xmlns:a16="http://schemas.microsoft.com/office/drawing/2014/main" xmlns="" id="{CDA60840-7206-40B1-AD9C-A84331BF94CE}"/>
                </a:ext>
              </a:extLst>
            </p:cNvPr>
            <p:cNvSpPr/>
            <p:nvPr/>
          </p:nvSpPr>
          <p:spPr>
            <a:xfrm>
              <a:off x="952499" y="5356562"/>
              <a:ext cx="538289" cy="409696"/>
            </a:xfrm>
            <a:custGeom>
              <a:avLst/>
              <a:gdLst>
                <a:gd name="connsiteX0" fmla="*/ 517018 w 538289"/>
                <a:gd name="connsiteY0" fmla="*/ 218182 h 409696"/>
                <a:gd name="connsiteX1" fmla="*/ 307805 w 538289"/>
                <a:gd name="connsiteY1" fmla="*/ 386034 h 409696"/>
                <a:gd name="connsiteX2" fmla="*/ 233499 w 538289"/>
                <a:gd name="connsiteY2" fmla="*/ 393995 h 409696"/>
                <a:gd name="connsiteX3" fmla="*/ 21590 w 538289"/>
                <a:gd name="connsiteY3" fmla="*/ 231771 h 409696"/>
                <a:gd name="connsiteX4" fmla="*/ 20488 w 538289"/>
                <a:gd name="connsiteY4" fmla="*/ 170206 h 409696"/>
                <a:gd name="connsiteX5" fmla="*/ 239283 w 538289"/>
                <a:gd name="connsiteY5" fmla="*/ 16780 h 409696"/>
                <a:gd name="connsiteX6" fmla="*/ 312434 w 538289"/>
                <a:gd name="connsiteY6" fmla="*/ 13169 h 409696"/>
                <a:gd name="connsiteX7" fmla="*/ 516670 w 538289"/>
                <a:gd name="connsiteY7" fmla="*/ 157173 h 409696"/>
                <a:gd name="connsiteX8" fmla="*/ 517018 w 538289"/>
                <a:gd name="connsiteY8" fmla="*/ 218182 h 409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8289" h="409696">
                  <a:moveTo>
                    <a:pt x="517018" y="218182"/>
                  </a:moveTo>
                  <a:cubicBezTo>
                    <a:pt x="488293" y="245291"/>
                    <a:pt x="339485" y="356123"/>
                    <a:pt x="307805" y="386034"/>
                  </a:cubicBezTo>
                  <a:cubicBezTo>
                    <a:pt x="276124" y="415957"/>
                    <a:pt x="258525" y="415665"/>
                    <a:pt x="233499" y="393995"/>
                  </a:cubicBezTo>
                  <a:cubicBezTo>
                    <a:pt x="208470" y="372336"/>
                    <a:pt x="50115" y="256456"/>
                    <a:pt x="21590" y="231771"/>
                  </a:cubicBezTo>
                  <a:cubicBezTo>
                    <a:pt x="-6936" y="207075"/>
                    <a:pt x="-7534" y="190076"/>
                    <a:pt x="20488" y="170206"/>
                  </a:cubicBezTo>
                  <a:cubicBezTo>
                    <a:pt x="48508" y="150324"/>
                    <a:pt x="205995" y="38409"/>
                    <a:pt x="239283" y="16780"/>
                  </a:cubicBezTo>
                  <a:cubicBezTo>
                    <a:pt x="272565" y="-4839"/>
                    <a:pt x="284111" y="-5630"/>
                    <a:pt x="312434" y="13169"/>
                  </a:cubicBezTo>
                  <a:cubicBezTo>
                    <a:pt x="340760" y="31962"/>
                    <a:pt x="488679" y="138603"/>
                    <a:pt x="516670" y="157173"/>
                  </a:cubicBezTo>
                  <a:cubicBezTo>
                    <a:pt x="544667" y="175759"/>
                    <a:pt x="545743" y="191062"/>
                    <a:pt x="517018" y="218182"/>
                  </a:cubicBezTo>
                  <a:close/>
                </a:path>
              </a:pathLst>
            </a:custGeom>
            <a:solidFill>
              <a:srgbClr val="D82C20"/>
            </a:solidFill>
            <a:ln w="3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" name="Полилиния: фигура 29">
              <a:extLst>
                <a:ext uri="{FF2B5EF4-FFF2-40B4-BE49-F238E27FC236}">
                  <a16:creationId xmlns:a16="http://schemas.microsoft.com/office/drawing/2014/main" xmlns="" id="{B99C9187-CE87-4FBA-B202-4CB44DFFB539}"/>
                </a:ext>
              </a:extLst>
            </p:cNvPr>
            <p:cNvSpPr/>
            <p:nvPr/>
          </p:nvSpPr>
          <p:spPr>
            <a:xfrm>
              <a:off x="952506" y="5275359"/>
              <a:ext cx="538272" cy="428773"/>
            </a:xfrm>
            <a:custGeom>
              <a:avLst/>
              <a:gdLst>
                <a:gd name="connsiteX0" fmla="*/ 517011 w 538272"/>
                <a:gd name="connsiteY0" fmla="*/ 237259 h 428773"/>
                <a:gd name="connsiteX1" fmla="*/ 307798 w 538272"/>
                <a:gd name="connsiteY1" fmla="*/ 405122 h 428773"/>
                <a:gd name="connsiteX2" fmla="*/ 233492 w 538272"/>
                <a:gd name="connsiteY2" fmla="*/ 413071 h 428773"/>
                <a:gd name="connsiteX3" fmla="*/ 21583 w 538272"/>
                <a:gd name="connsiteY3" fmla="*/ 250848 h 428773"/>
                <a:gd name="connsiteX4" fmla="*/ -171 w 538272"/>
                <a:gd name="connsiteY4" fmla="*/ 218260 h 428773"/>
                <a:gd name="connsiteX5" fmla="*/ -171 w 538272"/>
                <a:gd name="connsiteY5" fmla="*/ 119699 h 428773"/>
                <a:gd name="connsiteX6" fmla="*/ 239273 w 538272"/>
                <a:gd name="connsiteY6" fmla="*/ 16782 h 428773"/>
                <a:gd name="connsiteX7" fmla="*/ 312424 w 538272"/>
                <a:gd name="connsiteY7" fmla="*/ 13166 h 428773"/>
                <a:gd name="connsiteX8" fmla="*/ 538101 w 538272"/>
                <a:gd name="connsiteY8" fmla="*/ 105869 h 428773"/>
                <a:gd name="connsiteX9" fmla="*/ 538088 w 538272"/>
                <a:gd name="connsiteY9" fmla="*/ 203032 h 428773"/>
                <a:gd name="connsiteX10" fmla="*/ 517011 w 538272"/>
                <a:gd name="connsiteY10" fmla="*/ 237259 h 42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8272" h="428773">
                  <a:moveTo>
                    <a:pt x="517011" y="237259"/>
                  </a:moveTo>
                  <a:cubicBezTo>
                    <a:pt x="488286" y="264379"/>
                    <a:pt x="339478" y="375199"/>
                    <a:pt x="307798" y="405122"/>
                  </a:cubicBezTo>
                  <a:cubicBezTo>
                    <a:pt x="276118" y="435034"/>
                    <a:pt x="258518" y="434741"/>
                    <a:pt x="233492" y="413071"/>
                  </a:cubicBezTo>
                  <a:cubicBezTo>
                    <a:pt x="208463" y="391413"/>
                    <a:pt x="50108" y="275544"/>
                    <a:pt x="21583" y="250848"/>
                  </a:cubicBezTo>
                  <a:cubicBezTo>
                    <a:pt x="7325" y="238503"/>
                    <a:pt x="-171" y="228100"/>
                    <a:pt x="-171" y="218260"/>
                  </a:cubicBezTo>
                  <a:lnTo>
                    <a:pt x="-171" y="119699"/>
                  </a:lnTo>
                  <a:cubicBezTo>
                    <a:pt x="-171" y="119699"/>
                    <a:pt x="205989" y="38412"/>
                    <a:pt x="239273" y="16782"/>
                  </a:cubicBezTo>
                  <a:cubicBezTo>
                    <a:pt x="272555" y="-4842"/>
                    <a:pt x="284101" y="-5627"/>
                    <a:pt x="312424" y="13166"/>
                  </a:cubicBezTo>
                  <a:cubicBezTo>
                    <a:pt x="340750" y="31959"/>
                    <a:pt x="510107" y="87294"/>
                    <a:pt x="538101" y="105869"/>
                  </a:cubicBezTo>
                  <a:lnTo>
                    <a:pt x="538088" y="203032"/>
                  </a:lnTo>
                  <a:cubicBezTo>
                    <a:pt x="538092" y="212769"/>
                    <a:pt x="531633" y="223458"/>
                    <a:pt x="517011" y="237259"/>
                  </a:cubicBezTo>
                  <a:close/>
                </a:path>
              </a:pathLst>
            </a:custGeom>
            <a:solidFill>
              <a:srgbClr val="A41E11"/>
            </a:solidFill>
            <a:ln w="3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1" name="Полилиния: фигура 30">
              <a:extLst>
                <a:ext uri="{FF2B5EF4-FFF2-40B4-BE49-F238E27FC236}">
                  <a16:creationId xmlns:a16="http://schemas.microsoft.com/office/drawing/2014/main" xmlns="" id="{EFF74AF7-2209-4823-9C83-B73CB68AD7C2}"/>
                </a:ext>
              </a:extLst>
            </p:cNvPr>
            <p:cNvSpPr/>
            <p:nvPr/>
          </p:nvSpPr>
          <p:spPr>
            <a:xfrm>
              <a:off x="952499" y="5195860"/>
              <a:ext cx="538289" cy="409694"/>
            </a:xfrm>
            <a:custGeom>
              <a:avLst/>
              <a:gdLst>
                <a:gd name="connsiteX0" fmla="*/ 517018 w 538289"/>
                <a:gd name="connsiteY0" fmla="*/ 218179 h 409694"/>
                <a:gd name="connsiteX1" fmla="*/ 307805 w 538289"/>
                <a:gd name="connsiteY1" fmla="*/ 386043 h 409694"/>
                <a:gd name="connsiteX2" fmla="*/ 233499 w 538289"/>
                <a:gd name="connsiteY2" fmla="*/ 393992 h 409694"/>
                <a:gd name="connsiteX3" fmla="*/ 21590 w 538289"/>
                <a:gd name="connsiteY3" fmla="*/ 231768 h 409694"/>
                <a:gd name="connsiteX4" fmla="*/ 20488 w 538289"/>
                <a:gd name="connsiteY4" fmla="*/ 170197 h 409694"/>
                <a:gd name="connsiteX5" fmla="*/ 239283 w 538289"/>
                <a:gd name="connsiteY5" fmla="*/ 16782 h 409694"/>
                <a:gd name="connsiteX6" fmla="*/ 312434 w 538289"/>
                <a:gd name="connsiteY6" fmla="*/ 13166 h 409694"/>
                <a:gd name="connsiteX7" fmla="*/ 516670 w 538289"/>
                <a:gd name="connsiteY7" fmla="*/ 157170 h 409694"/>
                <a:gd name="connsiteX8" fmla="*/ 517018 w 538289"/>
                <a:gd name="connsiteY8" fmla="*/ 218179 h 40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8289" h="409694">
                  <a:moveTo>
                    <a:pt x="517018" y="218179"/>
                  </a:moveTo>
                  <a:cubicBezTo>
                    <a:pt x="488293" y="245300"/>
                    <a:pt x="339485" y="356120"/>
                    <a:pt x="307805" y="386043"/>
                  </a:cubicBezTo>
                  <a:cubicBezTo>
                    <a:pt x="276124" y="415954"/>
                    <a:pt x="258525" y="415662"/>
                    <a:pt x="233499" y="393992"/>
                  </a:cubicBezTo>
                  <a:cubicBezTo>
                    <a:pt x="208470" y="372333"/>
                    <a:pt x="50115" y="256459"/>
                    <a:pt x="21590" y="231768"/>
                  </a:cubicBezTo>
                  <a:cubicBezTo>
                    <a:pt x="-6936" y="207078"/>
                    <a:pt x="-7534" y="190079"/>
                    <a:pt x="20488" y="170197"/>
                  </a:cubicBezTo>
                  <a:cubicBezTo>
                    <a:pt x="48508" y="150327"/>
                    <a:pt x="205995" y="38407"/>
                    <a:pt x="239283" y="16782"/>
                  </a:cubicBezTo>
                  <a:cubicBezTo>
                    <a:pt x="272565" y="-4842"/>
                    <a:pt x="284111" y="-5627"/>
                    <a:pt x="312434" y="13166"/>
                  </a:cubicBezTo>
                  <a:cubicBezTo>
                    <a:pt x="340760" y="31959"/>
                    <a:pt x="488679" y="138595"/>
                    <a:pt x="516670" y="157170"/>
                  </a:cubicBezTo>
                  <a:cubicBezTo>
                    <a:pt x="544667" y="175751"/>
                    <a:pt x="545743" y="191059"/>
                    <a:pt x="517018" y="218179"/>
                  </a:cubicBezTo>
                  <a:close/>
                </a:path>
              </a:pathLst>
            </a:custGeom>
            <a:solidFill>
              <a:srgbClr val="D82C20"/>
            </a:solidFill>
            <a:ln w="3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2" name="Полилиния: фигура 31">
              <a:extLst>
                <a:ext uri="{FF2B5EF4-FFF2-40B4-BE49-F238E27FC236}">
                  <a16:creationId xmlns:a16="http://schemas.microsoft.com/office/drawing/2014/main" xmlns="" id="{79E5781D-58C3-42A9-B3EE-B9E25C562935}"/>
                </a:ext>
              </a:extLst>
            </p:cNvPr>
            <p:cNvSpPr/>
            <p:nvPr/>
          </p:nvSpPr>
          <p:spPr>
            <a:xfrm>
              <a:off x="952506" y="5108703"/>
              <a:ext cx="538272" cy="428770"/>
            </a:xfrm>
            <a:custGeom>
              <a:avLst/>
              <a:gdLst>
                <a:gd name="connsiteX0" fmla="*/ 517011 w 538272"/>
                <a:gd name="connsiteY0" fmla="*/ 237249 h 428770"/>
                <a:gd name="connsiteX1" fmla="*/ 307798 w 538272"/>
                <a:gd name="connsiteY1" fmla="*/ 405118 h 428770"/>
                <a:gd name="connsiteX2" fmla="*/ 233492 w 538272"/>
                <a:gd name="connsiteY2" fmla="*/ 413068 h 428770"/>
                <a:gd name="connsiteX3" fmla="*/ 21583 w 538272"/>
                <a:gd name="connsiteY3" fmla="*/ 250844 h 428770"/>
                <a:gd name="connsiteX4" fmla="*/ -171 w 538272"/>
                <a:gd name="connsiteY4" fmla="*/ 218256 h 428770"/>
                <a:gd name="connsiteX5" fmla="*/ -171 w 538272"/>
                <a:gd name="connsiteY5" fmla="*/ 119695 h 428770"/>
                <a:gd name="connsiteX6" fmla="*/ 239273 w 538272"/>
                <a:gd name="connsiteY6" fmla="*/ 16784 h 428770"/>
                <a:gd name="connsiteX7" fmla="*/ 312424 w 538272"/>
                <a:gd name="connsiteY7" fmla="*/ 13168 h 428770"/>
                <a:gd name="connsiteX8" fmla="*/ 538101 w 538272"/>
                <a:gd name="connsiteY8" fmla="*/ 105871 h 428770"/>
                <a:gd name="connsiteX9" fmla="*/ 538088 w 538272"/>
                <a:gd name="connsiteY9" fmla="*/ 203028 h 428770"/>
                <a:gd name="connsiteX10" fmla="*/ 517011 w 538272"/>
                <a:gd name="connsiteY10" fmla="*/ 237249 h 428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8272" h="428770">
                  <a:moveTo>
                    <a:pt x="517011" y="237249"/>
                  </a:moveTo>
                  <a:cubicBezTo>
                    <a:pt x="488286" y="264370"/>
                    <a:pt x="339478" y="375195"/>
                    <a:pt x="307798" y="405118"/>
                  </a:cubicBezTo>
                  <a:cubicBezTo>
                    <a:pt x="276118" y="435030"/>
                    <a:pt x="258518" y="434738"/>
                    <a:pt x="233492" y="413068"/>
                  </a:cubicBezTo>
                  <a:cubicBezTo>
                    <a:pt x="208463" y="391409"/>
                    <a:pt x="50108" y="275534"/>
                    <a:pt x="21583" y="250844"/>
                  </a:cubicBezTo>
                  <a:cubicBezTo>
                    <a:pt x="7325" y="238499"/>
                    <a:pt x="-171" y="228091"/>
                    <a:pt x="-171" y="218256"/>
                  </a:cubicBezTo>
                  <a:lnTo>
                    <a:pt x="-171" y="119695"/>
                  </a:lnTo>
                  <a:cubicBezTo>
                    <a:pt x="-171" y="119695"/>
                    <a:pt x="205989" y="38409"/>
                    <a:pt x="239273" y="16784"/>
                  </a:cubicBezTo>
                  <a:cubicBezTo>
                    <a:pt x="272555" y="-4845"/>
                    <a:pt x="284101" y="-5625"/>
                    <a:pt x="312424" y="13168"/>
                  </a:cubicBezTo>
                  <a:cubicBezTo>
                    <a:pt x="340750" y="31961"/>
                    <a:pt x="510107" y="87296"/>
                    <a:pt x="538101" y="105871"/>
                  </a:cubicBezTo>
                  <a:lnTo>
                    <a:pt x="538088" y="203028"/>
                  </a:lnTo>
                  <a:cubicBezTo>
                    <a:pt x="538092" y="212760"/>
                    <a:pt x="531633" y="223448"/>
                    <a:pt x="517011" y="237249"/>
                  </a:cubicBezTo>
                  <a:close/>
                </a:path>
              </a:pathLst>
            </a:custGeom>
            <a:solidFill>
              <a:srgbClr val="A41E11"/>
            </a:solidFill>
            <a:ln w="3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3" name="Полилиния: фигура 32">
              <a:extLst>
                <a:ext uri="{FF2B5EF4-FFF2-40B4-BE49-F238E27FC236}">
                  <a16:creationId xmlns:a16="http://schemas.microsoft.com/office/drawing/2014/main" xmlns="" id="{26B63382-D6DB-4A88-8C73-69A0B45B6659}"/>
                </a:ext>
              </a:extLst>
            </p:cNvPr>
            <p:cNvSpPr/>
            <p:nvPr/>
          </p:nvSpPr>
          <p:spPr>
            <a:xfrm>
              <a:off x="952499" y="5029199"/>
              <a:ext cx="538289" cy="409690"/>
            </a:xfrm>
            <a:custGeom>
              <a:avLst/>
              <a:gdLst>
                <a:gd name="connsiteX0" fmla="*/ 517018 w 538289"/>
                <a:gd name="connsiteY0" fmla="*/ 218175 h 409690"/>
                <a:gd name="connsiteX1" fmla="*/ 307805 w 538289"/>
                <a:gd name="connsiteY1" fmla="*/ 386038 h 409690"/>
                <a:gd name="connsiteX2" fmla="*/ 233499 w 538289"/>
                <a:gd name="connsiteY2" fmla="*/ 393993 h 409690"/>
                <a:gd name="connsiteX3" fmla="*/ 21590 w 538289"/>
                <a:gd name="connsiteY3" fmla="*/ 231769 h 409690"/>
                <a:gd name="connsiteX4" fmla="*/ 20488 w 538289"/>
                <a:gd name="connsiteY4" fmla="*/ 170198 h 409690"/>
                <a:gd name="connsiteX5" fmla="*/ 239283 w 538289"/>
                <a:gd name="connsiteY5" fmla="*/ 16784 h 409690"/>
                <a:gd name="connsiteX6" fmla="*/ 312434 w 538289"/>
                <a:gd name="connsiteY6" fmla="*/ 13173 h 409690"/>
                <a:gd name="connsiteX7" fmla="*/ 516670 w 538289"/>
                <a:gd name="connsiteY7" fmla="*/ 157177 h 409690"/>
                <a:gd name="connsiteX8" fmla="*/ 517018 w 538289"/>
                <a:gd name="connsiteY8" fmla="*/ 218175 h 409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8289" h="409690">
                  <a:moveTo>
                    <a:pt x="517018" y="218175"/>
                  </a:moveTo>
                  <a:cubicBezTo>
                    <a:pt x="488293" y="245295"/>
                    <a:pt x="339485" y="356121"/>
                    <a:pt x="307805" y="386038"/>
                  </a:cubicBezTo>
                  <a:cubicBezTo>
                    <a:pt x="276124" y="415950"/>
                    <a:pt x="258525" y="415657"/>
                    <a:pt x="233499" y="393993"/>
                  </a:cubicBezTo>
                  <a:cubicBezTo>
                    <a:pt x="208473" y="372329"/>
                    <a:pt x="50115" y="256460"/>
                    <a:pt x="21590" y="231769"/>
                  </a:cubicBezTo>
                  <a:cubicBezTo>
                    <a:pt x="-6936" y="207079"/>
                    <a:pt x="-7534" y="190074"/>
                    <a:pt x="20488" y="170198"/>
                  </a:cubicBezTo>
                  <a:cubicBezTo>
                    <a:pt x="48508" y="150322"/>
                    <a:pt x="205995" y="38413"/>
                    <a:pt x="239283" y="16784"/>
                  </a:cubicBezTo>
                  <a:cubicBezTo>
                    <a:pt x="272565" y="-4846"/>
                    <a:pt x="284111" y="-5626"/>
                    <a:pt x="312434" y="13173"/>
                  </a:cubicBezTo>
                  <a:cubicBezTo>
                    <a:pt x="340760" y="31966"/>
                    <a:pt x="488679" y="138602"/>
                    <a:pt x="516670" y="157177"/>
                  </a:cubicBezTo>
                  <a:cubicBezTo>
                    <a:pt x="544667" y="175746"/>
                    <a:pt x="545743" y="191060"/>
                    <a:pt x="517018" y="218175"/>
                  </a:cubicBezTo>
                  <a:close/>
                </a:path>
              </a:pathLst>
            </a:custGeom>
            <a:solidFill>
              <a:srgbClr val="D82C20"/>
            </a:solidFill>
            <a:ln w="3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" name="Полилиния: фигура 33">
              <a:extLst>
                <a:ext uri="{FF2B5EF4-FFF2-40B4-BE49-F238E27FC236}">
                  <a16:creationId xmlns:a16="http://schemas.microsoft.com/office/drawing/2014/main" xmlns="" id="{A4F2F11D-EA89-467A-847E-9255949010EA}"/>
                </a:ext>
              </a:extLst>
            </p:cNvPr>
            <p:cNvSpPr/>
            <p:nvPr/>
          </p:nvSpPr>
          <p:spPr>
            <a:xfrm>
              <a:off x="1145259" y="5080878"/>
              <a:ext cx="146915" cy="292581"/>
            </a:xfrm>
            <a:custGeom>
              <a:avLst/>
              <a:gdLst>
                <a:gd name="connsiteX0" fmla="*/ 89662 w 146915"/>
                <a:gd name="connsiteY0" fmla="*/ 125861 h 292581"/>
                <a:gd name="connsiteX1" fmla="*/ 72796 w 146915"/>
                <a:gd name="connsiteY1" fmla="*/ 75082 h 292581"/>
                <a:gd name="connsiteX2" fmla="*/ 18941 w 146915"/>
                <a:gd name="connsiteY2" fmla="*/ 66313 h 292581"/>
                <a:gd name="connsiteX3" fmla="*/ 59127 w 146915"/>
                <a:gd name="connsiteY3" fmla="*/ 40064 h 292581"/>
                <a:gd name="connsiteX4" fmla="*/ 47071 w 146915"/>
                <a:gd name="connsiteY4" fmla="*/ -227 h 292581"/>
                <a:gd name="connsiteX5" fmla="*/ 84694 w 146915"/>
                <a:gd name="connsiteY5" fmla="*/ 26423 h 292581"/>
                <a:gd name="connsiteX6" fmla="*/ 120165 w 146915"/>
                <a:gd name="connsiteY6" fmla="*/ 5390 h 292581"/>
                <a:gd name="connsiteX7" fmla="*/ 110577 w 146915"/>
                <a:gd name="connsiteY7" fmla="*/ 47056 h 292581"/>
                <a:gd name="connsiteX8" fmla="*/ 146744 w 146915"/>
                <a:gd name="connsiteY8" fmla="*/ 71586 h 292581"/>
                <a:gd name="connsiteX9" fmla="*/ 100103 w 146915"/>
                <a:gd name="connsiteY9" fmla="*/ 80355 h 292581"/>
                <a:gd name="connsiteX10" fmla="*/ 124563 w 146915"/>
                <a:gd name="connsiteY10" fmla="*/ 192286 h 292581"/>
                <a:gd name="connsiteX11" fmla="*/ 86877 w 146915"/>
                <a:gd name="connsiteY11" fmla="*/ 292354 h 292581"/>
                <a:gd name="connsiteX12" fmla="*/ -171 w 146915"/>
                <a:gd name="connsiteY12" fmla="*/ 226961 h 292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6915" h="292581">
                  <a:moveTo>
                    <a:pt x="89662" y="125861"/>
                  </a:moveTo>
                  <a:lnTo>
                    <a:pt x="72796" y="75082"/>
                  </a:lnTo>
                  <a:lnTo>
                    <a:pt x="18941" y="66313"/>
                  </a:lnTo>
                  <a:lnTo>
                    <a:pt x="59127" y="40064"/>
                  </a:lnTo>
                  <a:lnTo>
                    <a:pt x="47071" y="-227"/>
                  </a:lnTo>
                  <a:lnTo>
                    <a:pt x="84694" y="26423"/>
                  </a:lnTo>
                  <a:lnTo>
                    <a:pt x="120165" y="5390"/>
                  </a:lnTo>
                  <a:lnTo>
                    <a:pt x="110577" y="47056"/>
                  </a:lnTo>
                  <a:lnTo>
                    <a:pt x="146744" y="71586"/>
                  </a:lnTo>
                  <a:lnTo>
                    <a:pt x="100103" y="80355"/>
                  </a:lnTo>
                  <a:close/>
                  <a:moveTo>
                    <a:pt x="124563" y="192286"/>
                  </a:moveTo>
                  <a:lnTo>
                    <a:pt x="86877" y="292354"/>
                  </a:lnTo>
                  <a:lnTo>
                    <a:pt x="-171" y="226961"/>
                  </a:lnTo>
                  <a:close/>
                </a:path>
              </a:pathLst>
            </a:custGeom>
            <a:solidFill>
              <a:srgbClr val="FFFFFF"/>
            </a:solidFill>
            <a:ln w="3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" name="Полилиния: фигура 35">
              <a:extLst>
                <a:ext uri="{FF2B5EF4-FFF2-40B4-BE49-F238E27FC236}">
                  <a16:creationId xmlns:a16="http://schemas.microsoft.com/office/drawing/2014/main" xmlns="" id="{60A9A4E3-D884-44C7-A50A-5D228A581D91}"/>
                </a:ext>
              </a:extLst>
            </p:cNvPr>
            <p:cNvSpPr/>
            <p:nvPr/>
          </p:nvSpPr>
          <p:spPr>
            <a:xfrm>
              <a:off x="1044955" y="5177983"/>
              <a:ext cx="133334" cy="93614"/>
            </a:xfrm>
            <a:custGeom>
              <a:avLst/>
              <a:gdLst>
                <a:gd name="connsiteX0" fmla="*/ 133164 w 133334"/>
                <a:gd name="connsiteY0" fmla="*/ 46580 h 93614"/>
                <a:gd name="connsiteX1" fmla="*/ 66496 w 133334"/>
                <a:gd name="connsiteY1" fmla="*/ 93387 h 93614"/>
                <a:gd name="connsiteX2" fmla="*/ -171 w 133334"/>
                <a:gd name="connsiteY2" fmla="*/ 46580 h 93614"/>
                <a:gd name="connsiteX3" fmla="*/ 66496 w 133334"/>
                <a:gd name="connsiteY3" fmla="*/ -227 h 93614"/>
                <a:gd name="connsiteX4" fmla="*/ 133164 w 133334"/>
                <a:gd name="connsiteY4" fmla="*/ 46580 h 93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34" h="93614">
                  <a:moveTo>
                    <a:pt x="133164" y="46580"/>
                  </a:moveTo>
                  <a:cubicBezTo>
                    <a:pt x="133164" y="72431"/>
                    <a:pt x="103316" y="93387"/>
                    <a:pt x="66496" y="93387"/>
                  </a:cubicBezTo>
                  <a:cubicBezTo>
                    <a:pt x="29677" y="93387"/>
                    <a:pt x="-171" y="72431"/>
                    <a:pt x="-171" y="46580"/>
                  </a:cubicBezTo>
                  <a:cubicBezTo>
                    <a:pt x="-171" y="20729"/>
                    <a:pt x="29677" y="-227"/>
                    <a:pt x="66496" y="-227"/>
                  </a:cubicBezTo>
                  <a:cubicBezTo>
                    <a:pt x="103316" y="-227"/>
                    <a:pt x="133164" y="20729"/>
                    <a:pt x="133164" y="46580"/>
                  </a:cubicBezTo>
                  <a:close/>
                </a:path>
              </a:pathLst>
            </a:custGeom>
            <a:solidFill>
              <a:srgbClr val="FFFFFF"/>
            </a:solidFill>
            <a:ln w="3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8" name="Полилиния: фигура 37">
              <a:extLst>
                <a:ext uri="{FF2B5EF4-FFF2-40B4-BE49-F238E27FC236}">
                  <a16:creationId xmlns:a16="http://schemas.microsoft.com/office/drawing/2014/main" xmlns="" id="{B34812D2-B3B8-4416-B2A5-5148A58492EC}"/>
                </a:ext>
              </a:extLst>
            </p:cNvPr>
            <p:cNvSpPr/>
            <p:nvPr/>
          </p:nvSpPr>
          <p:spPr>
            <a:xfrm>
              <a:off x="1347296" y="5165128"/>
              <a:ext cx="73821" cy="105627"/>
            </a:xfrm>
            <a:custGeom>
              <a:avLst/>
              <a:gdLst>
                <a:gd name="connsiteX0" fmla="*/ -108 w 73821"/>
                <a:gd name="connsiteY0" fmla="*/ 105400 h 105627"/>
                <a:gd name="connsiteX1" fmla="*/ -171 w 73821"/>
                <a:gd name="connsiteY1" fmla="*/ -227 h 105627"/>
                <a:gd name="connsiteX2" fmla="*/ 73651 w 73821"/>
                <a:gd name="connsiteY2" fmla="*/ 52615 h 105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821" h="105627">
                  <a:moveTo>
                    <a:pt x="-108" y="105400"/>
                  </a:moveTo>
                  <a:lnTo>
                    <a:pt x="-171" y="-227"/>
                  </a:lnTo>
                  <a:lnTo>
                    <a:pt x="73651" y="52615"/>
                  </a:lnTo>
                  <a:close/>
                </a:path>
              </a:pathLst>
            </a:custGeom>
            <a:solidFill>
              <a:srgbClr val="7A0C00"/>
            </a:solidFill>
            <a:ln w="3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0" name="Полилиния: фигура 39">
              <a:extLst>
                <a:ext uri="{FF2B5EF4-FFF2-40B4-BE49-F238E27FC236}">
                  <a16:creationId xmlns:a16="http://schemas.microsoft.com/office/drawing/2014/main" xmlns="" id="{10BCA323-243A-4776-A392-6F3F96802C82}"/>
                </a:ext>
              </a:extLst>
            </p:cNvPr>
            <p:cNvSpPr/>
            <p:nvPr/>
          </p:nvSpPr>
          <p:spPr>
            <a:xfrm>
              <a:off x="1265627" y="5165128"/>
              <a:ext cx="81732" cy="111301"/>
            </a:xfrm>
            <a:custGeom>
              <a:avLst/>
              <a:gdLst>
                <a:gd name="connsiteX0" fmla="*/ 81561 w 81732"/>
                <a:gd name="connsiteY0" fmla="*/ 105400 h 111301"/>
                <a:gd name="connsiteX1" fmla="*/ 73555 w 81732"/>
                <a:gd name="connsiteY1" fmla="*/ 111074 h 111301"/>
                <a:gd name="connsiteX2" fmla="*/ -171 w 81732"/>
                <a:gd name="connsiteY2" fmla="*/ 58289 h 111301"/>
                <a:gd name="connsiteX3" fmla="*/ 81498 w 81732"/>
                <a:gd name="connsiteY3" fmla="*/ -227 h 111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732" h="111301">
                  <a:moveTo>
                    <a:pt x="81561" y="105400"/>
                  </a:moveTo>
                  <a:lnTo>
                    <a:pt x="73555" y="111074"/>
                  </a:lnTo>
                  <a:lnTo>
                    <a:pt x="-171" y="58289"/>
                  </a:lnTo>
                  <a:lnTo>
                    <a:pt x="81498" y="-227"/>
                  </a:lnTo>
                  <a:close/>
                </a:path>
              </a:pathLst>
            </a:custGeom>
            <a:solidFill>
              <a:srgbClr val="AD2115"/>
            </a:solidFill>
            <a:ln w="3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34F76AF-5DF3-49FE-833A-3E67E3D77021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7"/>
              </a:ext>
            </a:extLst>
          </a:blip>
          <a:stretch>
            <a:fillRect/>
          </a:stretch>
        </p:blipFill>
        <p:spPr>
          <a:xfrm>
            <a:off x="329566" y="4310392"/>
            <a:ext cx="2228611" cy="39392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42CB897-1687-424B-B9E7-430A13F027FC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9"/>
              </a:ext>
            </a:extLst>
          </a:blip>
          <a:stretch>
            <a:fillRect/>
          </a:stretch>
        </p:blipFill>
        <p:spPr>
          <a:xfrm>
            <a:off x="1784493" y="2730302"/>
            <a:ext cx="569173" cy="569173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57F4C28F-69F9-4000-BDED-10CFCF0FB011}"/>
              </a:ext>
            </a:extLst>
          </p:cNvPr>
          <p:cNvSpPr txBox="1"/>
          <p:nvPr/>
        </p:nvSpPr>
        <p:spPr>
          <a:xfrm>
            <a:off x="8256588" y="1330148"/>
            <a:ext cx="3732212" cy="181588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/>
              <a:t>Система является дипломантом </a:t>
            </a:r>
            <a:r>
              <a:rPr lang="ru-RU" sz="1600" b="1" dirty="0"/>
              <a:t>100 лучших товаров 2011</a:t>
            </a:r>
            <a:r>
              <a:rPr lang="ru-RU" sz="1600" dirty="0"/>
              <a:t> и обладателем </a:t>
            </a:r>
            <a:r>
              <a:rPr lang="en-US" sz="1600" dirty="0"/>
              <a:t>II</a:t>
            </a:r>
            <a:r>
              <a:rPr lang="ru-RU" sz="1600" dirty="0"/>
              <a:t> места во Всероссийском конкурсе проектов региональной и муниципальной информатизации </a:t>
            </a:r>
            <a:r>
              <a:rPr lang="ru-RU" sz="1600" b="1" dirty="0"/>
              <a:t>ПРОФИТ2014</a:t>
            </a:r>
            <a:r>
              <a:rPr lang="ru-RU" sz="1600" dirty="0"/>
              <a:t> </a:t>
            </a:r>
            <a:br>
              <a:rPr lang="ru-RU" sz="1600" dirty="0"/>
            </a:br>
            <a:r>
              <a:rPr lang="ru-RU" sz="1600" dirty="0"/>
              <a:t>в номинации «IT в ЖКХ».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97D8B74A-1C0A-42EA-82CB-634D84843A91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219" y="3504869"/>
            <a:ext cx="1920759" cy="2717281"/>
          </a:xfrm>
          <a:prstGeom prst="rect">
            <a:avLst/>
          </a:prstGeom>
          <a:solidFill>
            <a:schemeClr val="bg1"/>
          </a:solidFill>
          <a:effectLst>
            <a:outerShdw blurRad="165100" dist="38100" dir="5400000" algn="t" rotWithShape="0">
              <a:prstClr val="black">
                <a:alpha val="18000"/>
              </a:prst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A75B1C06-7D56-4F15-B7FA-E2627793D099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697" y="3214868"/>
            <a:ext cx="1920759" cy="2761091"/>
          </a:xfrm>
          <a:prstGeom prst="rect">
            <a:avLst/>
          </a:prstGeom>
          <a:solidFill>
            <a:schemeClr val="bg1"/>
          </a:solidFill>
          <a:effectLst>
            <a:outerShdw blurRad="165100" dist="38100" dir="5400000" algn="t" rotWithShape="0">
              <a:prstClr val="black">
                <a:alpha val="18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3632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5371041-798A-4776-BCAC-0BB989B9A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72000"/>
            <a:ext cx="6827837" cy="1524571"/>
          </a:xfrm>
        </p:spPr>
        <p:txBody>
          <a:bodyPr/>
          <a:lstStyle/>
          <a:p>
            <a:r>
              <a:rPr lang="ru-RU" dirty="0"/>
              <a:t>Наличие </a:t>
            </a:r>
            <a:r>
              <a:rPr lang="ru-RU" dirty="0" smtClean="0"/>
              <a:t>инфраструктуры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B5AE7FC-46C2-4D49-8989-FBCA43A8D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9B3A-A92D-49C0-865F-948989191546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594242F-3A81-45BA-99F9-74725AF3A6EB}"/>
              </a:ext>
            </a:extLst>
          </p:cNvPr>
          <p:cNvSpPr txBox="1"/>
          <p:nvPr/>
        </p:nvSpPr>
        <p:spPr>
          <a:xfrm>
            <a:off x="142355" y="2096006"/>
            <a:ext cx="7561262" cy="2665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spcAft>
                <a:spcPts val="1200"/>
              </a:spcAft>
              <a:buClr>
                <a:schemeClr val="tx2"/>
              </a:buClr>
              <a:buSzPct val="12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xmlns="" r:embed="rId4"/>
                    </a:ext>
                  </a:extLst>
                </a:blip>
              </a:buBlip>
            </a:pPr>
            <a:r>
              <a:rPr lang="ru-RU" dirty="0"/>
              <a:t>Собственная инфраструктура для размещения вычислительных ресурсов и систем хранения данных необходимой мощности.</a:t>
            </a:r>
          </a:p>
          <a:p>
            <a:pPr marL="285750" indent="-285750">
              <a:lnSpc>
                <a:spcPct val="110000"/>
              </a:lnSpc>
              <a:spcAft>
                <a:spcPts val="1200"/>
              </a:spcAft>
              <a:buClr>
                <a:schemeClr val="tx2"/>
              </a:buClr>
              <a:buSzPct val="12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xmlns="" r:embed="rId4"/>
                    </a:ext>
                  </a:extLst>
                </a:blip>
              </a:buBlip>
            </a:pPr>
            <a:r>
              <a:rPr lang="ru-RU" dirty="0"/>
              <a:t>Собственное оборудование:</a:t>
            </a:r>
          </a:p>
          <a:p>
            <a:pPr marL="800100" lvl="1" indent="-342900">
              <a:lnSpc>
                <a:spcPct val="110000"/>
              </a:lnSpc>
              <a:spcAft>
                <a:spcPts val="1200"/>
              </a:spcAft>
              <a:buClr>
                <a:schemeClr val="tx2"/>
              </a:buClr>
              <a:buSzPct val="120000"/>
              <a:buFont typeface="Roboto Light" panose="02000000000000000000" pitchFamily="2" charset="0"/>
              <a:buChar char="−"/>
            </a:pPr>
            <a:r>
              <a:rPr lang="ru-RU" dirty="0"/>
              <a:t>Для цифровой печати высокой производительности.</a:t>
            </a:r>
          </a:p>
          <a:p>
            <a:pPr marL="800100" lvl="1" indent="-342900">
              <a:lnSpc>
                <a:spcPct val="110000"/>
              </a:lnSpc>
              <a:spcAft>
                <a:spcPts val="1200"/>
              </a:spcAft>
              <a:buClr>
                <a:schemeClr val="tx2"/>
              </a:buClr>
              <a:buSzPct val="120000"/>
              <a:buFont typeface="Roboto Light" panose="02000000000000000000" pitchFamily="2" charset="0"/>
              <a:buChar char="−"/>
            </a:pPr>
            <a:r>
              <a:rPr lang="ru-RU" dirty="0"/>
              <a:t>По изготовлению бесконвертных отправлений платежных документов.</a:t>
            </a:r>
          </a:p>
        </p:txBody>
      </p:sp>
      <p:pic>
        <p:nvPicPr>
          <p:cNvPr id="1030" name="Picture 6" descr="brown wooden hallway with gray metal doors">
            <a:extLst>
              <a:ext uri="{FF2B5EF4-FFF2-40B4-BE49-F238E27FC236}">
                <a16:creationId xmlns:a16="http://schemas.microsoft.com/office/drawing/2014/main" xmlns="" id="{891D5EE0-3C60-48D8-83B7-B8F2853AD7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65" r="19137"/>
          <a:stretch/>
        </p:blipFill>
        <p:spPr bwMode="auto">
          <a:xfrm>
            <a:off x="8244434" y="0"/>
            <a:ext cx="3947566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60946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5">
      <a:dk1>
        <a:srgbClr val="262626"/>
      </a:dk1>
      <a:lt1>
        <a:sysClr val="window" lastClr="FFFFFF"/>
      </a:lt1>
      <a:dk2>
        <a:srgbClr val="848686"/>
      </a:dk2>
      <a:lt2>
        <a:srgbClr val="E7E6E6"/>
      </a:lt2>
      <a:accent1>
        <a:srgbClr val="E96141"/>
      </a:accent1>
      <a:accent2>
        <a:srgbClr val="F0BFA5"/>
      </a:accent2>
      <a:accent3>
        <a:srgbClr val="6CBBCD"/>
      </a:accent3>
      <a:accent4>
        <a:srgbClr val="5785B4"/>
      </a:accent4>
      <a:accent5>
        <a:srgbClr val="4D677C"/>
      </a:accent5>
      <a:accent6>
        <a:srgbClr val="2B4048"/>
      </a:accent6>
      <a:hlink>
        <a:srgbClr val="7F7F7F"/>
      </a:hlink>
      <a:folHlink>
        <a:srgbClr val="A5A5A5"/>
      </a:folHlink>
    </a:clrScheme>
    <a:fontScheme name="Другая 3">
      <a:majorFont>
        <a:latin typeface="Inter ExtraBold"/>
        <a:ea typeface=""/>
        <a:cs typeface=""/>
      </a:majorFont>
      <a:minorFont>
        <a:latin typeface="Inter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12106</TotalTime>
  <Words>665</Words>
  <Application>Microsoft Office PowerPoint</Application>
  <PresentationFormat>Широкоэкранный</PresentationFormat>
  <Paragraphs>116</Paragraphs>
  <Slides>11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Roboto Light</vt:lpstr>
      <vt:lpstr>Arial</vt:lpstr>
      <vt:lpstr>Roboto</vt:lpstr>
      <vt:lpstr>Inter</vt:lpstr>
      <vt:lpstr>Calibri</vt:lpstr>
      <vt:lpstr>Inter ExtraBold</vt:lpstr>
      <vt:lpstr>Тема Office</vt:lpstr>
      <vt:lpstr>Презентация PowerPoint</vt:lpstr>
      <vt:lpstr>Область применения</vt:lpstr>
      <vt:lpstr>Схема взаимодействия</vt:lpstr>
      <vt:lpstr>Функционал решения</vt:lpstr>
      <vt:lpstr>Рынок проекта</vt:lpstr>
      <vt:lpstr>Текущие показатели</vt:lpstr>
      <vt:lpstr>Компетенции, опыт и возможности</vt:lpstr>
      <vt:lpstr>Компетенции, опыт и возможности</vt:lpstr>
      <vt:lpstr>Наличие инфраструктуры</vt:lpstr>
      <vt:lpstr>Команда более 40 человек</vt:lpstr>
      <vt:lpstr>Свяжитесь с нами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Грант АО КрасИнформ ЕГИРС Спринт-ЖКХ</dc:title>
  <dc:subject>Грантовая поддержка</dc:subject>
  <dc:creator>Никита Валерьевич Киселев</dc:creator>
  <cp:keywords>Грант;ЕГИРС СПРИНТ-ЖКХ;КрасИнформ</cp:keywords>
  <cp:lastModifiedBy>Маньшин</cp:lastModifiedBy>
  <cp:revision>679</cp:revision>
  <cp:lastPrinted>2022-08-16T09:25:01Z</cp:lastPrinted>
  <dcterms:created xsi:type="dcterms:W3CDTF">2021-03-01T03:24:24Z</dcterms:created>
  <dcterms:modified xsi:type="dcterms:W3CDTF">2024-05-16T02:40:30Z</dcterms:modified>
</cp:coreProperties>
</file>